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8" r:id="rId3"/>
    <p:sldId id="259" r:id="rId4"/>
    <p:sldId id="260" r:id="rId5"/>
    <p:sldId id="270" r:id="rId6"/>
    <p:sldId id="271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85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54"/>
    <a:srgbClr val="17316A"/>
    <a:srgbClr val="0C1264"/>
    <a:srgbClr val="0F177B"/>
    <a:srgbClr val="153085"/>
    <a:srgbClr val="1D0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261" autoAdjust="0"/>
  </p:normalViewPr>
  <p:slideViewPr>
    <p:cSldViewPr>
      <p:cViewPr>
        <p:scale>
          <a:sx n="125" d="100"/>
          <a:sy n="125" d="100"/>
        </p:scale>
        <p:origin x="-1470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4A47E-CEED-4F93-97CC-47B15EAE611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4FA78-3B69-43CF-9364-0E2E8C366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3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6DA-A635-4C3A-B30B-C7539C8622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88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6DA-A635-4C3A-B30B-C7539C8622D3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43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FA78-3B69-43CF-9364-0E2E8C3662C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316A"/>
            </a:gs>
            <a:gs pos="100000">
              <a:srgbClr val="000F54"/>
            </a:gs>
          </a:gsLst>
          <a:path path="rect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bevents.sp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496" y="2283718"/>
            <a:ext cx="9100492" cy="1102519"/>
          </a:xfrm>
        </p:spPr>
        <p:txBody>
          <a:bodyPr>
            <a:noAutofit/>
          </a:bodyPr>
          <a:lstStyle/>
          <a:p>
            <a:r>
              <a:rPr lang="ru-RU" sz="3200" b="1" dirty="0"/>
              <a:t>Как учиться онлайн с помощью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C000"/>
                </a:solidFill>
              </a:rPr>
              <a:t>SPE Online Education</a:t>
            </a:r>
            <a:r>
              <a:rPr lang="ru-RU" sz="3200" b="1" dirty="0" smtClean="0">
                <a:solidFill>
                  <a:srgbClr val="FFC000"/>
                </a:solidFill>
              </a:rPr>
              <a:t>?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7" name="Picture 3" descr="\\uz.lo\dfs\Geo\OTDELI\Отдел МГГДМиБДГИ\Практиканты\Абдукаримов Дильшод\SPE\Безымянны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398" l="9998" r="91151">
                        <a14:foregroundMark x1="19270" y1="74552" x2="19270" y2="74552"/>
                        <a14:foregroundMark x1="22354" y1="75914" x2="22354" y2="75914"/>
                        <a14:foregroundMark x1="24491" y1="74194" x2="24491" y2="74194"/>
                        <a14:foregroundMark x1="36686" y1="34803" x2="36686" y2="34803"/>
                        <a14:foregroundMark x1="50615" y1="37885" x2="50615" y2="37885"/>
                        <a14:foregroundMark x1="28059" y1="27419" x2="71034" y2="49928"/>
                        <a14:foregroundMark x1="69966" y1="23262" x2="27777" y2="51326"/>
                        <a14:foregroundMark x1="40355" y1="56308" x2="37069" y2="57168"/>
                        <a14:foregroundMark x1="25741" y1="76953" x2="25741" y2="76953"/>
                        <a14:foregroundMark x1="25842" y1="71792" x2="25842" y2="71792"/>
                        <a14:foregroundMark x1="28462" y1="75233" x2="28462" y2="75233"/>
                        <a14:foregroundMark x1="29530" y1="73513" x2="29530" y2="73513"/>
                        <a14:foregroundMark x1="29530" y1="73513" x2="29530" y2="73513"/>
                        <a14:foregroundMark x1="36102" y1="75054" x2="36102" y2="75054"/>
                        <a14:foregroundMark x1="36868" y1="73154" x2="36868" y2="73154"/>
                        <a14:foregroundMark x1="39690" y1="74731" x2="39690" y2="74731"/>
                        <a14:foregroundMark x1="43157" y1="75412" x2="43157" y2="75412"/>
                        <a14:foregroundMark x1="44608" y1="73333" x2="44608" y2="73333"/>
                        <a14:foregroundMark x1="45878" y1="74552" x2="45878" y2="74552"/>
                        <a14:foregroundMark x1="48680" y1="76774" x2="48680" y2="76774"/>
                        <a14:foregroundMark x1="49849" y1="74014" x2="49849" y2="74014"/>
                        <a14:foregroundMark x1="51300" y1="75233" x2="51300" y2="75233"/>
                        <a14:foregroundMark x1="54767" y1="75914" x2="54767" y2="75914"/>
                        <a14:foregroundMark x1="56319" y1="74731" x2="56319" y2="74731"/>
                        <a14:foregroundMark x1="61056" y1="75735" x2="61056" y2="75735"/>
                        <a14:foregroundMark x1="64060" y1="74731" x2="64060" y2="74731"/>
                        <a14:foregroundMark x1="66196" y1="74875" x2="66196" y2="74875"/>
                        <a14:foregroundMark x1="68232" y1="74875" x2="68232" y2="74875"/>
                        <a14:foregroundMark x1="69966" y1="75233" x2="69966" y2="75233"/>
                        <a14:foregroundMark x1="72102" y1="75233" x2="72102" y2="75233"/>
                        <a14:foregroundMark x1="74703" y1="75591" x2="74703" y2="75591"/>
                        <a14:foregroundMark x1="77122" y1="75054" x2="77122" y2="75054"/>
                        <a14:foregroundMark x1="78674" y1="74373" x2="78674" y2="74373"/>
                        <a14:foregroundMark x1="68615" y1="71971" x2="68615" y2="71971"/>
                        <a14:foregroundMark x1="31949" y1="83656" x2="31949" y2="83656"/>
                        <a14:foregroundMark x1="34650" y1="85376" x2="34650" y2="85376"/>
                        <a14:foregroundMark x1="36384" y1="84695" x2="36384" y2="84695"/>
                        <a14:foregroundMark x1="38137" y1="84194" x2="38137" y2="84194"/>
                        <a14:foregroundMark x1="40556" y1="86057" x2="40556" y2="86057"/>
                        <a14:foregroundMark x1="42975" y1="85914" x2="42975" y2="85914"/>
                        <a14:foregroundMark x1="46160" y1="85054" x2="46160" y2="85054"/>
                        <a14:foregroundMark x1="47712" y1="84516" x2="47712" y2="84516"/>
                        <a14:foregroundMark x1="50998" y1="84695" x2="50998" y2="84695"/>
                        <a14:foregroundMark x1="53800" y1="86057" x2="53800" y2="86057"/>
                        <a14:foregroundMark x1="56521" y1="84875" x2="56521" y2="84875"/>
                        <a14:foregroundMark x1="57670" y1="84337" x2="57670" y2="84337"/>
                        <a14:foregroundMark x1="59222" y1="85914" x2="59222" y2="85914"/>
                        <a14:foregroundMark x1="58940" y1="82616" x2="58940" y2="82616"/>
                        <a14:foregroundMark x1="61056" y1="84516" x2="61056" y2="84516"/>
                        <a14:foregroundMark x1="62709" y1="85556" x2="62709" y2="85556"/>
                        <a14:foregroundMark x1="23400" y1="76623" x2="23400" y2="76623"/>
                        <a14:foregroundMark x1="31444" y1="77922" x2="31444" y2="77922"/>
                        <a14:foregroundMark x1="24497" y1="77524" x2="24497" y2="77524"/>
                        <a14:foregroundMark x1="31079" y1="75570" x2="31079" y2="75570"/>
                        <a14:foregroundMark x1="52102" y1="77850" x2="52102" y2="77850"/>
                        <a14:foregroundMark x1="53748" y1="76873" x2="53748" y2="76873"/>
                        <a14:foregroundMark x1="62157" y1="72313" x2="62157" y2="72313"/>
                        <a14:foregroundMark x1="73309" y1="77850" x2="73309" y2="77850"/>
                        <a14:foregroundMark x1="64351" y1="33550" x2="64351" y2="33550"/>
                        <a14:foregroundMark x1="28702" y1="43322" x2="28702" y2="43322"/>
                        <a14:foregroundMark x1="30347" y1="73616" x2="30347" y2="7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6289" r="18789" b="6587"/>
          <a:stretch/>
        </p:blipFill>
        <p:spPr bwMode="auto">
          <a:xfrm>
            <a:off x="3347864" y="411510"/>
            <a:ext cx="2448272" cy="16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131840" y="4354552"/>
            <a:ext cx="586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 smtClean="0">
                <a:solidFill>
                  <a:srgbClr val="FFC000"/>
                </a:solidFill>
              </a:rPr>
              <a:t>SPE Tashkent Section</a:t>
            </a:r>
            <a:endParaRPr lang="en-US" altLang="ru-RU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87" y="1750072"/>
            <a:ext cx="5948603" cy="239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829620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>
                <a:solidFill>
                  <a:srgbClr val="FFC000"/>
                </a:solidFill>
              </a:rPr>
              <a:t>лекцию по поддержке знаний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7584" y="2946502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53608" y="3134620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602" y="29840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1851670"/>
            <a:ext cx="214444" cy="269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829620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 smtClean="0">
                <a:solidFill>
                  <a:srgbClr val="FFC000"/>
                </a:solidFill>
              </a:rPr>
              <a:t>интервью со спикером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430" y="3291830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15716" y="3451891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102" y="33041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28175"/>
            <a:ext cx="5231681" cy="199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920" y="2028175"/>
            <a:ext cx="214444" cy="269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829620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вебинары</a:t>
            </a:r>
            <a:r>
              <a:rPr lang="ru-RU" sz="3200" b="1" dirty="0" smtClean="0">
                <a:solidFill>
                  <a:srgbClr val="FFC000"/>
                </a:solidFill>
              </a:rPr>
              <a:t> выдающихся лекторов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430" y="3691787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15716" y="3851848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102" y="37041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12" y="2235696"/>
            <a:ext cx="5822032" cy="22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2283718"/>
            <a:ext cx="214444" cy="269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829620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</a:t>
            </a:r>
            <a:r>
              <a:rPr lang="ru-RU" sz="3200" b="1" dirty="0" smtClean="0">
                <a:solidFill>
                  <a:srgbClr val="FFC000"/>
                </a:solidFill>
              </a:rPr>
              <a:t> опыта управления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430" y="4051827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15716" y="4211888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102" y="40641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8702"/>
            <a:ext cx="5256583" cy="271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4500" y="2010284"/>
            <a:ext cx="214444" cy="269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829620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вебинары</a:t>
            </a:r>
            <a:r>
              <a:rPr lang="ru-RU" sz="3200" b="1" dirty="0" smtClean="0">
                <a:solidFill>
                  <a:srgbClr val="FFC000"/>
                </a:solidFill>
              </a:rPr>
              <a:t> с обучающими курсами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430" y="4411867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15716" y="4571928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102" y="44242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17272"/>
            <a:ext cx="5256584" cy="211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5720" y="2649555"/>
            <a:ext cx="214444" cy="269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853827"/>
            <a:ext cx="1955973" cy="3446115"/>
            <a:chOff x="228564" y="843558"/>
            <a:chExt cx="2410977" cy="38884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50" y="843558"/>
              <a:ext cx="2109291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574514" y="2294478"/>
              <a:ext cx="1872207" cy="37804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564" y="2309858"/>
              <a:ext cx="340251" cy="347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1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/>
          <a:stretch/>
        </p:blipFill>
        <p:spPr bwMode="auto">
          <a:xfrm>
            <a:off x="2411760" y="3372125"/>
            <a:ext cx="6120680" cy="14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</a:t>
            </a:r>
            <a:r>
              <a:rPr lang="ru-RU" sz="3200" b="1" dirty="0" smtClean="0">
                <a:solidFill>
                  <a:srgbClr val="FFC000"/>
                </a:solidFill>
              </a:rPr>
              <a:t>посещений ваших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вебинаров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541376"/>
            <a:ext cx="175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поиск по фильтру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1" y="4058207"/>
            <a:ext cx="175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формату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0747" y="4058207"/>
            <a:ext cx="2160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</a:t>
            </a:r>
            <a:r>
              <a:rPr lang="ru-RU" sz="1400" dirty="0" err="1" smtClean="0">
                <a:solidFill>
                  <a:srgbClr val="FFC000"/>
                </a:solidFill>
              </a:rPr>
              <a:t>сертифицированности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2411" y="405058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статусу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r="46892" b="6068"/>
          <a:stretch/>
        </p:blipFill>
        <p:spPr bwMode="auto">
          <a:xfrm>
            <a:off x="2572827" y="752148"/>
            <a:ext cx="2710817" cy="210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r="71505" b="14950"/>
          <a:stretch/>
        </p:blipFill>
        <p:spPr bwMode="auto">
          <a:xfrm>
            <a:off x="6783207" y="1161202"/>
            <a:ext cx="1535319" cy="128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1967732" y="2395884"/>
            <a:ext cx="398308" cy="75193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6040" y="33720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943" y="184119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3</a:t>
            </a:r>
            <a:endParaRPr lang="ru-RU" sz="1400" dirty="0">
              <a:solidFill>
                <a:srgbClr val="FFC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704003" y="2859782"/>
            <a:ext cx="0" cy="4984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96369" y="2552040"/>
            <a:ext cx="3354498" cy="80626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570253" y="3378001"/>
            <a:ext cx="1281667" cy="30777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76971" y="3372025"/>
            <a:ext cx="759440" cy="3005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72828" y="3883158"/>
            <a:ext cx="1567124" cy="2131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9051" y="3913532"/>
            <a:ext cx="1567124" cy="2131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88223" y="3885057"/>
            <a:ext cx="1567124" cy="2131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42178" y="1864013"/>
            <a:ext cx="2205886" cy="2494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99791" y="2162321"/>
            <a:ext cx="1345330" cy="24255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355432" y="21274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4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9366" y="25367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5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5860" y="1676923"/>
            <a:ext cx="123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временной диапазон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2089" y="2122851"/>
            <a:ext cx="137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фильтр по типу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75315" y="3050527"/>
            <a:ext cx="1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другой поиск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04653" y="3137562"/>
            <a:ext cx="1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уведомления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23850" y="2549636"/>
            <a:ext cx="2120937" cy="2494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789219" y="245950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форматы просмотра поиска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06768" y="33721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6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00140" y="2128831"/>
            <a:ext cx="1345330" cy="24255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092280" y="1864013"/>
            <a:ext cx="137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статус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6209" y="21298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7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10982" y="35601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8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" y="853827"/>
            <a:ext cx="1711222" cy="34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4263" y="2499742"/>
            <a:ext cx="1518881" cy="3350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8225" y="249714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Обозначьте </a:t>
            </a:r>
            <a:r>
              <a:rPr lang="ru-RU" sz="3200" b="1" dirty="0" smtClean="0">
                <a:solidFill>
                  <a:srgbClr val="FFC000"/>
                </a:solidFill>
              </a:rPr>
              <a:t>приоритетные темы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28179"/>
            <a:ext cx="4689758" cy="38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973467" y="2667261"/>
            <a:ext cx="43829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419873" y="3147814"/>
            <a:ext cx="360040" cy="3350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024445"/>
            <a:ext cx="1584176" cy="24195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88224" y="29314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412" y="28621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3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4193" y="3155434"/>
            <a:ext cx="976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сохраните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20035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проставьте приоритеты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2855910"/>
            <a:ext cx="1291045" cy="24466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28230" y="315419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4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" y="853827"/>
            <a:ext cx="1711222" cy="34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8003" y="2869803"/>
            <a:ext cx="1518881" cy="3350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5705" y="284003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8599"/>
            <a:ext cx="5671741" cy="24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Рекомендации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вебинаров</a:t>
            </a:r>
            <a:r>
              <a:rPr lang="ru-RU" sz="3200" b="1" dirty="0" smtClean="0">
                <a:solidFill>
                  <a:srgbClr val="FFC000"/>
                </a:solidFill>
              </a:rPr>
              <a:t> по вашим интересам</a:t>
            </a:r>
            <a:endParaRPr lang="de-DE" sz="3200" b="1" dirty="0">
              <a:solidFill>
                <a:srgbClr val="FFC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73467" y="3052823"/>
            <a:ext cx="43829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1928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" y="853827"/>
            <a:ext cx="1711222" cy="34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4262" y="3155757"/>
            <a:ext cx="1518881" cy="3350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964" y="314781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7614"/>
            <a:ext cx="5215880" cy="32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Ответы </a:t>
            </a:r>
            <a:r>
              <a:rPr lang="ru-RU" sz="3200" b="1" dirty="0" smtClean="0">
                <a:solidFill>
                  <a:srgbClr val="FFC000"/>
                </a:solidFill>
              </a:rPr>
              <a:t>на часто задаваемые вопросы</a:t>
            </a:r>
            <a:endParaRPr lang="de-DE" sz="3200" b="1" dirty="0">
              <a:solidFill>
                <a:srgbClr val="FFC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73467" y="3323276"/>
            <a:ext cx="582309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05085" y="8538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" y="853827"/>
            <a:ext cx="1711222" cy="34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4262" y="3507854"/>
            <a:ext cx="1518881" cy="3350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964" y="34999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Информация </a:t>
            </a:r>
            <a:r>
              <a:rPr lang="ru-RU" sz="3200" b="1" dirty="0" smtClean="0">
                <a:solidFill>
                  <a:srgbClr val="FFC000"/>
                </a:solidFill>
              </a:rPr>
              <a:t>о ваших картах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67184"/>
            <a:ext cx="6305525" cy="5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973467" y="3675373"/>
            <a:ext cx="510301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73503" y="25768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9B10B"/>
                </a:solidFill>
              </a:rPr>
              <a:t>SPE Online Education: </a:t>
            </a:r>
            <a:r>
              <a:rPr lang="ru-RU" sz="3200" dirty="0" smtClean="0"/>
              <a:t>Что это</a:t>
            </a:r>
            <a:r>
              <a:rPr lang="en-US" sz="3200" dirty="0" smtClean="0"/>
              <a:t>?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275606"/>
            <a:ext cx="4104456" cy="338437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Получайте </a:t>
            </a:r>
            <a:r>
              <a:rPr lang="ru-RU" dirty="0" smtClean="0">
                <a:solidFill>
                  <a:srgbClr val="F9B10B"/>
                </a:solidFill>
              </a:rPr>
              <a:t>знания</a:t>
            </a:r>
            <a:r>
              <a:rPr lang="ru-RU" dirty="0" smtClean="0"/>
              <a:t> прямо </a:t>
            </a:r>
            <a:r>
              <a:rPr lang="ru-RU" dirty="0"/>
              <a:t>с вашего ПК с помощью веб-семинаров SPE и онлайн-образования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Воспользуйтесь </a:t>
            </a:r>
            <a:r>
              <a:rPr lang="ru-RU" dirty="0">
                <a:solidFill>
                  <a:srgbClr val="F9B10B"/>
                </a:solidFill>
              </a:rPr>
              <a:t>бесплатными</a:t>
            </a:r>
            <a:r>
              <a:rPr lang="ru-RU" dirty="0"/>
              <a:t> </a:t>
            </a:r>
            <a:r>
              <a:rPr lang="ru-RU" dirty="0" smtClean="0"/>
              <a:t>возможностями для </a:t>
            </a:r>
            <a:r>
              <a:rPr lang="ru-RU" dirty="0"/>
              <a:t>обучения и доступа к новейшим технологиям и </a:t>
            </a:r>
            <a:r>
              <a:rPr lang="ru-RU" dirty="0" smtClean="0"/>
              <a:t>решениям!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9B10B"/>
                </a:solidFill>
              </a:rPr>
              <a:t>Присоединяйтесь</a:t>
            </a:r>
            <a:r>
              <a:rPr lang="ru-RU" dirty="0" smtClean="0"/>
              <a:t> </a:t>
            </a:r>
            <a:r>
              <a:rPr lang="ru-RU" dirty="0"/>
              <a:t>к нашим отраслевым экспертам, изучая решения реальных проблем и обсуждая </a:t>
            </a:r>
            <a:r>
              <a:rPr lang="ru-RU" dirty="0" smtClean="0"/>
              <a:t>актуальные </a:t>
            </a:r>
            <a:r>
              <a:rPr lang="ru-RU" dirty="0"/>
              <a:t>темы.</a:t>
            </a:r>
            <a:endParaRPr lang="de-DE" dirty="0"/>
          </a:p>
        </p:txBody>
      </p:sp>
      <p:pic>
        <p:nvPicPr>
          <p:cNvPr id="7" name="Picture 2" descr="C:\Users\dabdukarimov\Desktop\SPE_online_edu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2" y="2283718"/>
            <a:ext cx="4271607" cy="11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2999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www.webevents.spe.org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" y="853827"/>
            <a:ext cx="1711222" cy="34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8002" y="3904206"/>
            <a:ext cx="1518881" cy="25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135401" y="38476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5945"/>
          <a:stretch/>
        </p:blipFill>
        <p:spPr bwMode="auto">
          <a:xfrm>
            <a:off x="2354540" y="858798"/>
            <a:ext cx="5025772" cy="33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Расписание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вебинаров</a:t>
            </a:r>
            <a:r>
              <a:rPr lang="ru-RU" sz="3200" b="1" dirty="0" smtClean="0">
                <a:solidFill>
                  <a:srgbClr val="FFC000"/>
                </a:solidFill>
              </a:rPr>
              <a:t> в календаре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1673" r="23634" b="49139"/>
          <a:stretch/>
        </p:blipFill>
        <p:spPr bwMode="auto">
          <a:xfrm>
            <a:off x="6194106" y="2042325"/>
            <a:ext cx="1042190" cy="12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979712" y="4030066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ая выноска 1"/>
          <p:cNvSpPr/>
          <p:nvPr/>
        </p:nvSpPr>
        <p:spPr>
          <a:xfrm>
            <a:off x="6182706" y="2015953"/>
            <a:ext cx="1053590" cy="1324472"/>
          </a:xfrm>
          <a:prstGeom prst="wedgeRectCallout">
            <a:avLst>
              <a:gd name="adj1" fmla="val -70815"/>
              <a:gd name="adj2" fmla="val -1857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95962" y="11838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4605" y="1189543"/>
            <a:ext cx="991119" cy="25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TextBox 11"/>
          <p:cNvSpPr txBox="1"/>
          <p:nvPr/>
        </p:nvSpPr>
        <p:spPr>
          <a:xfrm>
            <a:off x="5580112" y="204253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3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895821"/>
            <a:ext cx="273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настройте временной диапазон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6415" y="1904514"/>
            <a:ext cx="94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описание </a:t>
            </a:r>
            <a:r>
              <a:rPr lang="ru-RU" sz="1400" dirty="0" err="1" smtClean="0">
                <a:solidFill>
                  <a:srgbClr val="FFC000"/>
                </a:solidFill>
              </a:rPr>
              <a:t>вебинара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uz.lo\dfs\Geo\OTDELI\Отдел МГГДМиБДГИ\Практиканты\Абдукаримов Дильшод\SPE\Безымянны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398" l="9998" r="91151">
                        <a14:foregroundMark x1="19270" y1="74552" x2="19270" y2="74552"/>
                        <a14:foregroundMark x1="22354" y1="75914" x2="22354" y2="75914"/>
                        <a14:foregroundMark x1="24491" y1="74194" x2="24491" y2="74194"/>
                        <a14:foregroundMark x1="36686" y1="34803" x2="36686" y2="34803"/>
                        <a14:foregroundMark x1="50615" y1="37885" x2="50615" y2="37885"/>
                        <a14:foregroundMark x1="28059" y1="27419" x2="71034" y2="49928"/>
                        <a14:foregroundMark x1="69966" y1="23262" x2="27777" y2="51326"/>
                        <a14:foregroundMark x1="40355" y1="56308" x2="37069" y2="57168"/>
                        <a14:foregroundMark x1="25741" y1="76953" x2="25741" y2="76953"/>
                        <a14:foregroundMark x1="25842" y1="71792" x2="25842" y2="71792"/>
                        <a14:foregroundMark x1="28462" y1="75233" x2="28462" y2="75233"/>
                        <a14:foregroundMark x1="29530" y1="73513" x2="29530" y2="73513"/>
                        <a14:foregroundMark x1="29530" y1="73513" x2="29530" y2="73513"/>
                        <a14:foregroundMark x1="36102" y1="75054" x2="36102" y2="75054"/>
                        <a14:foregroundMark x1="36868" y1="73154" x2="36868" y2="73154"/>
                        <a14:foregroundMark x1="39690" y1="74731" x2="39690" y2="74731"/>
                        <a14:foregroundMark x1="43157" y1="75412" x2="43157" y2="75412"/>
                        <a14:foregroundMark x1="44608" y1="73333" x2="44608" y2="73333"/>
                        <a14:foregroundMark x1="45878" y1="74552" x2="45878" y2="74552"/>
                        <a14:foregroundMark x1="48680" y1="76774" x2="48680" y2="76774"/>
                        <a14:foregroundMark x1="49849" y1="74014" x2="49849" y2="74014"/>
                        <a14:foregroundMark x1="51300" y1="75233" x2="51300" y2="75233"/>
                        <a14:foregroundMark x1="54767" y1="75914" x2="54767" y2="75914"/>
                        <a14:foregroundMark x1="56319" y1="74731" x2="56319" y2="74731"/>
                        <a14:foregroundMark x1="61056" y1="75735" x2="61056" y2="75735"/>
                        <a14:foregroundMark x1="64060" y1="74731" x2="64060" y2="74731"/>
                        <a14:foregroundMark x1="66196" y1="74875" x2="66196" y2="74875"/>
                        <a14:foregroundMark x1="68232" y1="74875" x2="68232" y2="74875"/>
                        <a14:foregroundMark x1="69966" y1="75233" x2="69966" y2="75233"/>
                        <a14:foregroundMark x1="72102" y1="75233" x2="72102" y2="75233"/>
                        <a14:foregroundMark x1="74703" y1="75591" x2="74703" y2="75591"/>
                        <a14:foregroundMark x1="77122" y1="75054" x2="77122" y2="75054"/>
                        <a14:foregroundMark x1="78674" y1="74373" x2="78674" y2="74373"/>
                        <a14:foregroundMark x1="68615" y1="71971" x2="68615" y2="71971"/>
                        <a14:foregroundMark x1="31949" y1="83656" x2="31949" y2="83656"/>
                        <a14:foregroundMark x1="34650" y1="85376" x2="34650" y2="85376"/>
                        <a14:foregroundMark x1="36384" y1="84695" x2="36384" y2="84695"/>
                        <a14:foregroundMark x1="38137" y1="84194" x2="38137" y2="84194"/>
                        <a14:foregroundMark x1="40556" y1="86057" x2="40556" y2="86057"/>
                        <a14:foregroundMark x1="42975" y1="85914" x2="42975" y2="85914"/>
                        <a14:foregroundMark x1="46160" y1="85054" x2="46160" y2="85054"/>
                        <a14:foregroundMark x1="47712" y1="84516" x2="47712" y2="84516"/>
                        <a14:foregroundMark x1="50998" y1="84695" x2="50998" y2="84695"/>
                        <a14:foregroundMark x1="53800" y1="86057" x2="53800" y2="86057"/>
                        <a14:foregroundMark x1="56521" y1="84875" x2="56521" y2="84875"/>
                        <a14:foregroundMark x1="57670" y1="84337" x2="57670" y2="84337"/>
                        <a14:foregroundMark x1="59222" y1="85914" x2="59222" y2="85914"/>
                        <a14:foregroundMark x1="58940" y1="82616" x2="58940" y2="82616"/>
                        <a14:foregroundMark x1="61056" y1="84516" x2="61056" y2="84516"/>
                        <a14:foregroundMark x1="62709" y1="85556" x2="62709" y2="85556"/>
                        <a14:foregroundMark x1="23400" y1="76623" x2="23400" y2="76623"/>
                        <a14:foregroundMark x1="31444" y1="77922" x2="31444" y2="77922"/>
                        <a14:foregroundMark x1="24497" y1="77524" x2="24497" y2="77524"/>
                        <a14:foregroundMark x1="31079" y1="75570" x2="31079" y2="75570"/>
                        <a14:foregroundMark x1="52102" y1="77850" x2="52102" y2="77850"/>
                        <a14:foregroundMark x1="53748" y1="76873" x2="53748" y2="76873"/>
                        <a14:foregroundMark x1="62157" y1="72313" x2="62157" y2="72313"/>
                        <a14:foregroundMark x1="73309" y1="77850" x2="73309" y2="77850"/>
                        <a14:foregroundMark x1="64351" y1="33550" x2="64351" y2="33550"/>
                        <a14:foregroundMark x1="28702" y1="43322" x2="28702" y2="43322"/>
                        <a14:foregroundMark x1="30347" y1="73616" x2="30347" y2="7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6289" r="18789" b="6587"/>
          <a:stretch/>
        </p:blipFill>
        <p:spPr bwMode="auto">
          <a:xfrm>
            <a:off x="3568700" y="183716"/>
            <a:ext cx="1867396" cy="12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12118" y="4633463"/>
            <a:ext cx="33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+mj-lt"/>
              </a:rPr>
              <a:t>Tashkent.Spe@gmail.com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292080" y="4650459"/>
            <a:ext cx="473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+mj-lt"/>
              </a:rPr>
              <a:t>www.facebook.com/SpeTashkent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232598" y="4163046"/>
            <a:ext cx="33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chemeClr val="bg1"/>
                </a:solidFill>
                <a:latin typeface="+mj-lt"/>
              </a:rPr>
              <a:t>connect.spe.org/Tashkent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971600" y="4163046"/>
            <a:ext cx="185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+mj-lt"/>
              </a:rPr>
              <a:t>www.spe.org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285750" y="4011910"/>
            <a:ext cx="8477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6423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Картинки по запросу gmail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6" y="4558835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80" y="4612810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7" y="4083918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1707654"/>
            <a:ext cx="9144000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Сделайте шаг к успеху </a:t>
            </a:r>
            <a:endParaRPr lang="en-US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вместе с </a:t>
            </a:r>
            <a:r>
              <a:rPr lang="en-US" alt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SPE!</a:t>
            </a:r>
            <a:endParaRPr lang="en-US" alt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1470"/>
            <a:ext cx="8977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Перейдите на </a:t>
            </a:r>
            <a:r>
              <a:rPr lang="en-US" sz="3200" b="1" dirty="0">
                <a:solidFill>
                  <a:srgbClr val="F9B10B"/>
                </a:solidFill>
                <a:latin typeface="+mj-lt"/>
                <a:ea typeface="+mj-ea"/>
                <a:cs typeface="+mj-cs"/>
                <a:hlinkClick r:id="rId2"/>
              </a:rPr>
              <a:t>https://webevents.spe.org/</a:t>
            </a:r>
            <a:endParaRPr lang="ru-RU" sz="3200" b="1" dirty="0">
              <a:solidFill>
                <a:srgbClr val="F9B10B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/>
              <a:t>Зарегистрируйтесь/авторизуйтесь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94" y="1328159"/>
            <a:ext cx="2052439" cy="32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400353" y="1995686"/>
            <a:ext cx="1767217" cy="57606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3634" y="17796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7718" y="1779662"/>
            <a:ext cx="504056" cy="3693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027339" y="1277512"/>
            <a:ext cx="3522051" cy="3312368"/>
            <a:chOff x="3754512" y="1707654"/>
            <a:chExt cx="2966447" cy="266429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/>
            <a:stretch/>
          </p:blipFill>
          <p:spPr bwMode="auto">
            <a:xfrm>
              <a:off x="3962953" y="1707654"/>
              <a:ext cx="2758006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56376" y="2759566"/>
              <a:ext cx="232493" cy="247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2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512" y="3458911"/>
              <a:ext cx="232493" cy="247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3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089617" y="2387084"/>
              <a:ext cx="2442036" cy="83273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120938" y="3364426"/>
              <a:ext cx="2442036" cy="416369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858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" y="-92546"/>
            <a:ext cx="9059916" cy="857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Просмотрите </a:t>
            </a:r>
            <a:r>
              <a:rPr lang="ru-RU" sz="3200" b="1" dirty="0" smtClean="0">
                <a:solidFill>
                  <a:srgbClr val="FFC000"/>
                </a:solidFill>
              </a:rPr>
              <a:t>популярные </a:t>
            </a:r>
            <a:r>
              <a:rPr lang="ru-RU" sz="3200" b="1" dirty="0" err="1" smtClean="0">
                <a:solidFill>
                  <a:srgbClr val="FFC000"/>
                </a:solidFill>
              </a:rPr>
              <a:t>вебинары</a:t>
            </a:r>
            <a:endParaRPr lang="de-DE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27984" r="13064" b="19612"/>
          <a:stretch/>
        </p:blipFill>
        <p:spPr bwMode="auto">
          <a:xfrm>
            <a:off x="3467452" y="699542"/>
            <a:ext cx="3912860" cy="224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17105" y="853827"/>
            <a:ext cx="1955973" cy="3446115"/>
            <a:chOff x="228564" y="843558"/>
            <a:chExt cx="2410977" cy="38884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50" y="843558"/>
              <a:ext cx="2109291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539552" y="1169690"/>
              <a:ext cx="1872208" cy="37804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564" y="1181451"/>
              <a:ext cx="340251" cy="347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1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51" y="3270984"/>
            <a:ext cx="3435921" cy="90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602341" y="2576885"/>
            <a:ext cx="432048" cy="2108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31840" y="24873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404" y="4155926"/>
            <a:ext cx="283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выберите параметры регистрации</a:t>
            </a:r>
            <a:endParaRPr lang="ru-RU" sz="1400" dirty="0">
              <a:solidFill>
                <a:srgbClr val="FFC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88284" y="1352295"/>
            <a:ext cx="843556" cy="641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72922" y="37334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3</a:t>
            </a:r>
            <a:endParaRPr lang="ru-RU" sz="1400" dirty="0">
              <a:solidFill>
                <a:srgbClr val="FFC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25739" y="2795148"/>
            <a:ext cx="0" cy="47583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991834" y="3620469"/>
            <a:ext cx="1935138" cy="5603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20708" y="2648794"/>
            <a:ext cx="103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</a:rPr>
              <a:t>зарегистрируйтесь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70280"/>
            <a:ext cx="9144000" cy="4483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Информация </a:t>
            </a:r>
            <a:r>
              <a:rPr lang="ru-RU" sz="3200" b="1" dirty="0"/>
              <a:t>о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/>
              <a:t>вебинаре</a:t>
            </a:r>
            <a:endParaRPr lang="de-DE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8145" r="15310" b="26007"/>
          <a:stretch/>
        </p:blipFill>
        <p:spPr bwMode="auto">
          <a:xfrm>
            <a:off x="507671" y="618009"/>
            <a:ext cx="5095576" cy="9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90903" y="1293843"/>
            <a:ext cx="883233" cy="3025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32520" y="1596356"/>
            <a:ext cx="0" cy="24578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12012" b="50000"/>
          <a:stretch/>
        </p:blipFill>
        <p:spPr bwMode="auto">
          <a:xfrm>
            <a:off x="2264286" y="3352587"/>
            <a:ext cx="5024969" cy="9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44673" y="1279362"/>
            <a:ext cx="260447" cy="28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b="49530"/>
          <a:stretch/>
        </p:blipFill>
        <p:spPr bwMode="auto">
          <a:xfrm>
            <a:off x="1269052" y="1842145"/>
            <a:ext cx="6313972" cy="1221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803" y="2605655"/>
            <a:ext cx="1147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краткое описание</a:t>
            </a:r>
            <a:endParaRPr lang="ru-RU" sz="1400" dirty="0">
              <a:solidFill>
                <a:srgbClr val="FFC000"/>
              </a:solidFill>
            </a:endParaRPr>
          </a:p>
        </p:txBody>
      </p:sp>
      <p:cxnSp>
        <p:nvCxnSpPr>
          <p:cNvPr id="12" name="Прямая со стрелкой 11"/>
          <p:cNvCxnSpPr>
            <a:stCxn id="14" idx="1"/>
          </p:cNvCxnSpPr>
          <p:nvPr/>
        </p:nvCxnSpPr>
        <p:spPr>
          <a:xfrm flipH="1">
            <a:off x="1259622" y="2897081"/>
            <a:ext cx="149025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408647" y="2744509"/>
            <a:ext cx="595811" cy="30514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TextBox 14"/>
          <p:cNvSpPr txBox="1"/>
          <p:nvPr/>
        </p:nvSpPr>
        <p:spPr>
          <a:xfrm>
            <a:off x="4580628" y="2274193"/>
            <a:ext cx="9201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Инфо о спикерах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07787" y="2752959"/>
            <a:ext cx="595811" cy="30514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TextBox 17"/>
          <p:cNvSpPr txBox="1"/>
          <p:nvPr/>
        </p:nvSpPr>
        <p:spPr>
          <a:xfrm>
            <a:off x="5362094" y="2263671"/>
            <a:ext cx="10821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Инфо о спонсорах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73553" y="2745100"/>
            <a:ext cx="595811" cy="30514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267268" y="3087595"/>
            <a:ext cx="2" cy="26499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969364" y="2750772"/>
            <a:ext cx="595811" cy="30514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98082" y="1842145"/>
            <a:ext cx="1029960" cy="4337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0" name="TextBox 39"/>
          <p:cNvSpPr txBox="1"/>
          <p:nvPr/>
        </p:nvSpPr>
        <p:spPr>
          <a:xfrm>
            <a:off x="7310759" y="1900468"/>
            <a:ext cx="15845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</a:rPr>
              <a:t>регистрация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90350" y="3091199"/>
            <a:ext cx="20599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</a:rPr>
              <a:t>расписание </a:t>
            </a:r>
            <a:r>
              <a:rPr lang="ru-RU" sz="1400" dirty="0" err="1" smtClean="0">
                <a:solidFill>
                  <a:srgbClr val="FFC000"/>
                </a:solidFill>
              </a:rPr>
              <a:t>вебинара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3671" y="2445716"/>
            <a:ext cx="260448" cy="288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3838" y="3713973"/>
            <a:ext cx="260448" cy="288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56740" y="2455329"/>
            <a:ext cx="260447" cy="28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3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7805" y="2293961"/>
            <a:ext cx="260447" cy="28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4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81784" y="2445025"/>
            <a:ext cx="1361181" cy="2882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</a:rPr>
              <a:t>Инфо о сессиях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62230" y="2740280"/>
            <a:ext cx="2521901" cy="30514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249568" y="2274193"/>
            <a:ext cx="260447" cy="28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5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0192" y="3091198"/>
            <a:ext cx="260447" cy="28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6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08759" y="3711725"/>
            <a:ext cx="432048" cy="30514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0" name="TextBox 49"/>
          <p:cNvSpPr txBox="1"/>
          <p:nvPr/>
        </p:nvSpPr>
        <p:spPr>
          <a:xfrm>
            <a:off x="1143852" y="3581913"/>
            <a:ext cx="9201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статус </a:t>
            </a:r>
            <a:r>
              <a:rPr lang="ru-RU" sz="1400" dirty="0" err="1" smtClean="0">
                <a:solidFill>
                  <a:srgbClr val="FFC000"/>
                </a:solidFill>
              </a:rPr>
              <a:t>вебинара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37634" y="19728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8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53875" r="14447" b="35750"/>
          <a:stretch/>
        </p:blipFill>
        <p:spPr bwMode="auto">
          <a:xfrm>
            <a:off x="2264285" y="4296611"/>
            <a:ext cx="5024969" cy="56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5689833" y="4710850"/>
            <a:ext cx="1618471" cy="15257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" name="TextBox 60"/>
          <p:cNvSpPr txBox="1"/>
          <p:nvPr/>
        </p:nvSpPr>
        <p:spPr>
          <a:xfrm>
            <a:off x="5411063" y="46430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8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96071" y="4455147"/>
            <a:ext cx="12692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Распечатка сертификата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24" y="-92546"/>
            <a:ext cx="9059916" cy="857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Просмотрите </a:t>
            </a:r>
            <a:r>
              <a:rPr lang="ru-RU" sz="3200" b="1" dirty="0">
                <a:solidFill>
                  <a:srgbClr val="FFC000"/>
                </a:solidFill>
              </a:rPr>
              <a:t>все </a:t>
            </a:r>
            <a:r>
              <a:rPr lang="ru-RU" sz="3200" b="1" dirty="0" smtClean="0">
                <a:solidFill>
                  <a:srgbClr val="FFC000"/>
                </a:solidFill>
              </a:rPr>
              <a:t>онлайн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обучения</a:t>
            </a:r>
            <a:endParaRPr lang="de-DE" sz="32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853827"/>
            <a:ext cx="1955973" cy="3446115"/>
            <a:chOff x="228564" y="843558"/>
            <a:chExt cx="2410977" cy="38884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50" y="843558"/>
              <a:ext cx="2109291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539552" y="1528732"/>
              <a:ext cx="1872207" cy="37804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564" y="1181451"/>
              <a:ext cx="340251" cy="347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1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>
            <a:off x="1983418" y="1628580"/>
            <a:ext cx="421778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25479" r="3319"/>
          <a:stretch/>
        </p:blipFill>
        <p:spPr bwMode="auto">
          <a:xfrm>
            <a:off x="2437193" y="853827"/>
            <a:ext cx="6274323" cy="301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11960" y="1014451"/>
            <a:ext cx="1807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отфильтруйте список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5666" y="1545678"/>
            <a:ext cx="2044325" cy="2326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52191" y="1512256"/>
            <a:ext cx="2044325" cy="2326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67960" y="1507383"/>
            <a:ext cx="2044325" cy="2326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6882" y="100087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7283" y="1721236"/>
            <a:ext cx="130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категориям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8310" y="1707654"/>
            <a:ext cx="1091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формату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1712528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обновлению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16450" y="2235011"/>
            <a:ext cx="2044325" cy="1163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153881" y="2337270"/>
            <a:ext cx="1596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количество сессий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19532" y="2133881"/>
            <a:ext cx="330307" cy="2702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24328" y="2404093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</a:rPr>
              <a:t>категория</a:t>
            </a:r>
          </a:p>
          <a:p>
            <a:pPr algn="ctr"/>
            <a:r>
              <a:rPr lang="ru-RU" sz="1400" dirty="0" err="1" smtClean="0">
                <a:solidFill>
                  <a:srgbClr val="FFC000"/>
                </a:solidFill>
              </a:rPr>
              <a:t>вебинара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901628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 err="1" smtClean="0">
                <a:solidFill>
                  <a:srgbClr val="F9B10B"/>
                </a:solidFill>
              </a:rPr>
              <a:t>вебинар</a:t>
            </a:r>
            <a:r>
              <a:rPr lang="ru-RU" sz="3200" b="1" dirty="0" smtClean="0">
                <a:solidFill>
                  <a:srgbClr val="F9B10B"/>
                </a:solidFill>
              </a:rPr>
              <a:t> по категориям</a:t>
            </a:r>
            <a:r>
              <a:rPr lang="en-US" sz="3200" b="1" dirty="0" smtClean="0">
                <a:solidFill>
                  <a:srgbClr val="F9B10B"/>
                </a:solidFill>
              </a:rPr>
              <a:t>:</a:t>
            </a:r>
            <a:endParaRPr lang="de-DE" sz="3200" b="1" dirty="0">
              <a:solidFill>
                <a:srgbClr val="F9B10B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5436" y="1985568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53608" y="2145629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44" y="1003359"/>
            <a:ext cx="3008401" cy="38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9" t="68705" r="25000" b="13888"/>
          <a:stretch/>
        </p:blipFill>
        <p:spPr bwMode="auto">
          <a:xfrm>
            <a:off x="5580112" y="2162769"/>
            <a:ext cx="1440160" cy="9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58509"/>
            <a:ext cx="3030513" cy="12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65462" y="2247220"/>
            <a:ext cx="260448" cy="288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0015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</a:rPr>
              <a:t>1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81844" y="2137968"/>
            <a:ext cx="1448128" cy="86560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329972" y="2570772"/>
            <a:ext cx="250140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24128" y="234391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00166" y="2497802"/>
            <a:ext cx="588058" cy="11529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262092" y="2009275"/>
            <a:ext cx="0" cy="48852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75357" y="2480578"/>
            <a:ext cx="124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</a:rPr>
              <a:t>Выберите направление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870" y="11019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4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568" y="1689152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5299" y="16866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0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4" y="1360193"/>
            <a:ext cx="6078835" cy="242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901628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Найдите </a:t>
            </a:r>
            <a:r>
              <a:rPr lang="ru-RU" sz="3600" b="1" dirty="0" err="1" smtClean="0">
                <a:solidFill>
                  <a:srgbClr val="F9B10B"/>
                </a:solidFill>
              </a:rPr>
              <a:t>вебинар</a:t>
            </a:r>
            <a:r>
              <a:rPr lang="ru-RU" sz="3600" b="1" dirty="0" smtClean="0">
                <a:solidFill>
                  <a:srgbClr val="F9B10B"/>
                </a:solidFill>
              </a:rPr>
              <a:t> для всех категорий слушателей</a:t>
            </a:r>
            <a:endParaRPr lang="de-DE" sz="3600" b="1" dirty="0">
              <a:solidFill>
                <a:srgbClr val="F9B10B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5436" y="2365163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53608" y="2510324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5568" y="1851670"/>
            <a:ext cx="260448" cy="288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2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3359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49696" y="2166542"/>
            <a:ext cx="1806280" cy="3457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41912" y="2156975"/>
            <a:ext cx="1806280" cy="3457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50205" y="2156975"/>
            <a:ext cx="1806280" cy="3457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598535" y="1838495"/>
            <a:ext cx="1807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Отфильтруйте список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9317" y="2470472"/>
            <a:ext cx="130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категориям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055" y="2441897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типу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1489" y="2453058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по обновлению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" y="771550"/>
            <a:ext cx="1872208" cy="40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737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Найдите </a:t>
            </a:r>
            <a:r>
              <a:rPr lang="ru-RU" sz="3200" b="1" dirty="0" smtClean="0">
                <a:solidFill>
                  <a:srgbClr val="F9B10B"/>
                </a:solidFill>
              </a:rPr>
              <a:t>технические дисциплины</a:t>
            </a:r>
            <a:endParaRPr lang="de-DE" sz="3200" b="1" dirty="0">
              <a:solidFill>
                <a:srgbClr val="F9B10B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3548" y="2585688"/>
            <a:ext cx="1548172" cy="3201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53608" y="2748601"/>
            <a:ext cx="32403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602" y="25980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1</a:t>
            </a:r>
            <a:endParaRPr lang="ru-RU" sz="1400" dirty="0">
              <a:solidFill>
                <a:srgbClr val="FFC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13612" y="771550"/>
            <a:ext cx="4229011" cy="2663552"/>
            <a:chOff x="2530067" y="988318"/>
            <a:chExt cx="5443692" cy="304349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8"/>
            <a:stretch/>
          </p:blipFill>
          <p:spPr bwMode="auto">
            <a:xfrm>
              <a:off x="2530067" y="988318"/>
              <a:ext cx="5443692" cy="304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472312" y="1251084"/>
              <a:ext cx="4153351" cy="106963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76147" y="1333363"/>
              <a:ext cx="912211" cy="109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C000"/>
                  </a:solidFill>
                </a:rPr>
                <a:t>Выберите дисциплину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12320" y="1179474"/>
              <a:ext cx="27603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C000"/>
                  </a:solidFill>
                </a:rPr>
                <a:t>2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12" y="3660994"/>
            <a:ext cx="3024336" cy="11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4533900" y="1937617"/>
            <a:ext cx="0" cy="168418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67944" y="3795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3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SPE">
      <a:dk1>
        <a:srgbClr val="FFFFFF"/>
      </a:dk1>
      <a:lt1>
        <a:sysClr val="window" lastClr="FFFFFF"/>
      </a:lt1>
      <a:dk2>
        <a:srgbClr val="17316A"/>
      </a:dk2>
      <a:lt2>
        <a:srgbClr val="F0AB00"/>
      </a:lt2>
      <a:accent1>
        <a:srgbClr val="89C3E5"/>
      </a:accent1>
      <a:accent2>
        <a:srgbClr val="FCCF1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CCF18"/>
      </a:hlink>
      <a:folHlink>
        <a:srgbClr val="89C3E5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290</Words>
  <Application>Microsoft Office PowerPoint</Application>
  <PresentationFormat>Экран (16:9)</PresentationFormat>
  <Paragraphs>139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Как учиться онлайн с помощью  SPE Online Education?</vt:lpstr>
      <vt:lpstr>SPE Online Education: Что это?</vt:lpstr>
      <vt:lpstr>Презентация PowerPoint</vt:lpstr>
      <vt:lpstr>Просмотрите популярные вебинары</vt:lpstr>
      <vt:lpstr>Информация о вебинаре</vt:lpstr>
      <vt:lpstr>Просмотрите все онлайн обучения</vt:lpstr>
      <vt:lpstr>Найдите вебинар по категориям:</vt:lpstr>
      <vt:lpstr>Найдите вебинар для всех категорий слушателей</vt:lpstr>
      <vt:lpstr>Найдите технические дисциплины</vt:lpstr>
      <vt:lpstr>Найдите лекцию по поддержке знаний</vt:lpstr>
      <vt:lpstr>Найдите интервью со спикером</vt:lpstr>
      <vt:lpstr>Найдите вебинары выдающихся лекторов</vt:lpstr>
      <vt:lpstr>Найдите вебинар опыта управления</vt:lpstr>
      <vt:lpstr>Найдите вебинары с обучающими курсами</vt:lpstr>
      <vt:lpstr>История посещений ваших вебинаров</vt:lpstr>
      <vt:lpstr>Обозначьте приоритетные темы</vt:lpstr>
      <vt:lpstr>Рекомендации вебинаров по вашим интересам</vt:lpstr>
      <vt:lpstr>Ответы на часто задаваемые вопросы</vt:lpstr>
      <vt:lpstr>Информация о ваших картах</vt:lpstr>
      <vt:lpstr>Расписание вебинаров в календаре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Ntb</dc:title>
  <dc:creator>Abdukarimov, Dilshod A.</dc:creator>
  <cp:lastModifiedBy>Sayfullin, Ilnur R.</cp:lastModifiedBy>
  <cp:revision>81</cp:revision>
  <dcterms:created xsi:type="dcterms:W3CDTF">2018-08-10T09:15:56Z</dcterms:created>
  <dcterms:modified xsi:type="dcterms:W3CDTF">2020-01-20T04:59:26Z</dcterms:modified>
</cp:coreProperties>
</file>