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3" r:id="rId3"/>
    <p:sldId id="300" r:id="rId4"/>
    <p:sldId id="307" r:id="rId5"/>
    <p:sldId id="294" r:id="rId6"/>
    <p:sldId id="290" r:id="rId7"/>
    <p:sldId id="308" r:id="rId8"/>
    <p:sldId id="297" r:id="rId9"/>
    <p:sldId id="301" r:id="rId10"/>
    <p:sldId id="302" r:id="rId11"/>
    <p:sldId id="303" r:id="rId12"/>
    <p:sldId id="304" r:id="rId13"/>
    <p:sldId id="305" r:id="rId14"/>
    <p:sldId id="306" r:id="rId15"/>
    <p:sldId id="299" r:id="rId16"/>
    <p:sldId id="28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7355" userDrawn="1">
          <p15:clr>
            <a:srgbClr val="A4A3A4"/>
          </p15:clr>
        </p15:guide>
        <p15:guide id="7" pos="325">
          <p15:clr>
            <a:srgbClr val="A4A3A4"/>
          </p15:clr>
        </p15:guide>
        <p15:guide id="8" pos="3659" userDrawn="1">
          <p15:clr>
            <a:srgbClr val="A4A3A4"/>
          </p15:clr>
        </p15:guide>
        <p15:guide id="9" pos="4021" userDrawn="1">
          <p15:clr>
            <a:srgbClr val="A4A3A4"/>
          </p15:clr>
        </p15:guide>
        <p15:guide id="12" pos="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Høgetveit" initials="H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250"/>
    <a:srgbClr val="808080"/>
    <a:srgbClr val="BFBFBF"/>
    <a:srgbClr val="C0C0C0"/>
    <a:srgbClr val="FFD5EA"/>
    <a:srgbClr val="474C55"/>
    <a:srgbClr val="DDDDD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ys stil 1 -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90" autoAdjust="0"/>
  </p:normalViewPr>
  <p:slideViewPr>
    <p:cSldViewPr>
      <p:cViewPr varScale="1">
        <p:scale>
          <a:sx n="89" d="100"/>
          <a:sy n="89" d="100"/>
        </p:scale>
        <p:origin x="480" y="77"/>
      </p:cViewPr>
      <p:guideLst>
        <p:guide orient="horz" pos="2160"/>
        <p:guide orient="horz" pos="3884"/>
        <p:guide orient="horz" pos="777"/>
        <p:guide orient="horz" pos="981"/>
        <p:guide pos="3840"/>
        <p:guide pos="7355"/>
        <p:guide pos="325"/>
        <p:guide pos="3659"/>
        <p:guide pos="4021"/>
        <p:guide pos="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30" d="100"/>
          <a:sy n="130" d="100"/>
        </p:scale>
        <p:origin x="480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F1B0-E009-48E9-AB94-779439E689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85A0-05A0-495C-B2CE-612BFF71B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F87A-8197-414E-A42F-0DB96A62344B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DD04-FECD-4173-A568-C8CA9B085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6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5869E7-8F49-42B0-8841-9EE4F2AE0AB2}" type="slidenum">
              <a:rPr lang="en-US" sz="1200">
                <a:solidFill>
                  <a:schemeClr val="tx1"/>
                </a:solidFill>
              </a:rPr>
              <a:pPr algn="r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If one tests the same rock with all possible combinations of stresses, the elastic area of the rock behavior will be enclosed in a 3D surface named the yield surface of the rock. Yield surface is in the principal stress space. It is often represented by a simpler 2D representation. Yield surface can be thought of as the PVT envelope of the rock (an analogue).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Remember: whether the rock fails in a brittle mode (tesnile failure or shear failure) or a ductile mode (pore collapse) is determined by the stress path the rock specimen is following and where it hits the yield surface.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specific surface model in the illustration was co-developed by Arlo Fossum during his time at Sandia.</a:t>
            </a:r>
          </a:p>
        </p:txBody>
      </p:sp>
    </p:spTree>
    <p:extLst>
      <p:ext uri="{BB962C8B-B14F-4D97-AF65-F5344CB8AC3E}">
        <p14:creationId xmlns:p14="http://schemas.microsoft.com/office/powerpoint/2010/main" val="301889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44357"/>
              </p:ext>
            </p:extLst>
          </p:nvPr>
        </p:nvGraphicFramePr>
        <p:xfrm>
          <a:off x="2116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8541194" y="4429124"/>
            <a:ext cx="335348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133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133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234" y="6032390"/>
            <a:ext cx="6155377" cy="838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54442" y="-15337"/>
            <a:ext cx="12187765" cy="22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87809" y="642144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HelveticaNeueLT Std Lt" pitchFamily="34" charset="0"/>
              </a:defRPr>
            </a:lvl1pPr>
          </a:lstStyle>
          <a:p>
            <a:pPr>
              <a:defRPr/>
            </a:pPr>
            <a:fld id="{77B24D23-C295-47FB-973F-BDB39CD803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/>
          <a:srcRect t="3919" r="16579" b="4622"/>
          <a:stretch/>
        </p:blipFill>
        <p:spPr>
          <a:xfrm>
            <a:off x="6043502" y="-15337"/>
            <a:ext cx="6444716" cy="6885796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1" y="-15337"/>
            <a:ext cx="254441" cy="688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cxnSp>
        <p:nvCxnSpPr>
          <p:cNvPr id="7" name="Rett linje 6"/>
          <p:cNvCxnSpPr/>
          <p:nvPr userDrawn="1"/>
        </p:nvCxnSpPr>
        <p:spPr>
          <a:xfrm flipH="1">
            <a:off x="705487" y="4627338"/>
            <a:ext cx="5000900" cy="0"/>
          </a:xfrm>
          <a:prstGeom prst="line">
            <a:avLst/>
          </a:prstGeom>
          <a:ln>
            <a:solidFill>
              <a:srgbClr val="474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8"/>
          <p:cNvSpPr/>
          <p:nvPr userDrawn="1"/>
        </p:nvSpPr>
        <p:spPr>
          <a:xfrm>
            <a:off x="-1884922" y="1793557"/>
            <a:ext cx="782258" cy="829179"/>
          </a:xfrm>
          <a:prstGeom prst="rect">
            <a:avLst/>
          </a:prstGeom>
          <a:solidFill>
            <a:srgbClr val="EE79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R:238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</a:t>
            </a:r>
            <a:r>
              <a:rPr lang="en-GB" altLang="ja-JP" sz="1200" b="1" dirty="0" smtClean="0">
                <a:solidFill>
                  <a:schemeClr val="bg1"/>
                </a:solidFill>
              </a:rPr>
              <a:t>121</a:t>
            </a:r>
            <a:endParaRPr lang="en-GB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39"/>
          <p:cNvSpPr/>
          <p:nvPr userDrawn="1"/>
        </p:nvSpPr>
        <p:spPr>
          <a:xfrm>
            <a:off x="-1884922" y="889110"/>
            <a:ext cx="782258" cy="829179"/>
          </a:xfrm>
          <a:prstGeom prst="rect">
            <a:avLst/>
          </a:prstGeom>
          <a:solidFill>
            <a:srgbClr val="00A03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R:0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G:160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B:48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40"/>
          <p:cNvSpPr/>
          <p:nvPr userDrawn="1"/>
        </p:nvSpPr>
        <p:spPr>
          <a:xfrm>
            <a:off x="-1884922" y="-15337"/>
            <a:ext cx="782258" cy="829179"/>
          </a:xfrm>
          <a:prstGeom prst="rect">
            <a:avLst/>
          </a:prstGeom>
          <a:solidFill>
            <a:srgbClr val="DF0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R:223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G:0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B:113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41"/>
          <p:cNvSpPr/>
          <p:nvPr userDrawn="1"/>
        </p:nvSpPr>
        <p:spPr>
          <a:xfrm>
            <a:off x="-993382" y="-15337"/>
            <a:ext cx="782258" cy="82917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R:0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G:0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42"/>
          <p:cNvSpPr/>
          <p:nvPr userDrawn="1"/>
        </p:nvSpPr>
        <p:spPr>
          <a:xfrm>
            <a:off x="-993382" y="889110"/>
            <a:ext cx="782258" cy="82917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FFFF"/>
                </a:solidFill>
              </a:rPr>
              <a:t>R:128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FFFF"/>
                </a:solidFill>
              </a:rPr>
              <a:t>G:</a:t>
            </a:r>
            <a:r>
              <a:rPr lang="en-US" sz="1200" b="1" dirty="0" smtClean="0">
                <a:solidFill>
                  <a:srgbClr val="FFFFFF"/>
                </a:solidFill>
              </a:rPr>
              <a:t>128</a:t>
            </a:r>
            <a:endParaRPr lang="en-GB" sz="1200" b="1" dirty="0" smtClean="0">
              <a:solidFill>
                <a:srgbClr val="FFFFFF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FFFF"/>
                </a:solidFill>
              </a:rPr>
              <a:t>B:</a:t>
            </a:r>
            <a:r>
              <a:rPr lang="en-US" sz="1200" b="1" dirty="0" smtClean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2" name="Rectangle 43"/>
          <p:cNvSpPr/>
          <p:nvPr userDrawn="1"/>
        </p:nvSpPr>
        <p:spPr>
          <a:xfrm>
            <a:off x="-993382" y="1793557"/>
            <a:ext cx="782258" cy="82917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R:191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G:191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B:191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45"/>
          <p:cNvSpPr/>
          <p:nvPr userDrawn="1"/>
        </p:nvSpPr>
        <p:spPr>
          <a:xfrm>
            <a:off x="-993382" y="2737307"/>
            <a:ext cx="782258" cy="829179"/>
          </a:xfrm>
          <a:prstGeom prst="rect">
            <a:avLst/>
          </a:prstGeom>
          <a:solidFill>
            <a:srgbClr val="DDDD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R:221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G:221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B:221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0735" y="6277708"/>
            <a:ext cx="1992924" cy="40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7353" y="1839299"/>
            <a:ext cx="4979987" cy="2358411"/>
          </a:xfrm>
        </p:spPr>
        <p:txBody>
          <a:bodyPr anchor="b"/>
          <a:lstStyle>
            <a:lvl1pPr marL="0" indent="0" algn="r">
              <a:buNone/>
              <a:defRPr sz="3000" b="0"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ADD TITLE IN UPPERCASE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47513" y="4218030"/>
            <a:ext cx="4958874" cy="352425"/>
          </a:xfrm>
        </p:spPr>
        <p:txBody>
          <a:bodyPr anchor="b"/>
          <a:lstStyle>
            <a:lvl1pPr marL="0" indent="0" algn="r">
              <a:buNone/>
              <a:defRPr sz="2000" b="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nb-NO" dirty="0" smtClean="0"/>
              <a:t>ADD SUBTITLE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747513" y="4754288"/>
            <a:ext cx="4948872" cy="384175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nb-NO" dirty="0" err="1" smtClean="0"/>
              <a:t>Add</a:t>
            </a:r>
            <a:r>
              <a:rPr lang="nb-NO" dirty="0" smtClean="0"/>
              <a:t> speakers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6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60181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294835" y="6486807"/>
            <a:ext cx="368218" cy="2957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B24D23-C295-47FB-973F-BDB39CD8039F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313432" y="6428232"/>
            <a:ext cx="8321040" cy="393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i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*Footnote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515938" y="1551695"/>
            <a:ext cx="11160123" cy="460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200" y="401929"/>
            <a:ext cx="11150863" cy="221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optional title</a:t>
            </a:r>
            <a:endParaRPr lang="en-GB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15369" y="1238445"/>
            <a:ext cx="11160694" cy="221598"/>
          </a:xfrm>
          <a:noFill/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Optional subtitle</a:t>
            </a:r>
            <a:endParaRPr lang="en-GB" noProof="0" dirty="0"/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15368" y="640489"/>
            <a:ext cx="11160695" cy="38779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32789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294835" y="6486807"/>
            <a:ext cx="368218" cy="2957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B24D23-C295-47FB-973F-BDB39CD8039F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383338" y="1238445"/>
            <a:ext cx="5291558" cy="221598"/>
          </a:xfrm>
          <a:noFill/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Optional subtitle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313432" y="6428232"/>
            <a:ext cx="8321040" cy="393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i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*Footnote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6383338" y="1557339"/>
            <a:ext cx="5291558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Plassholder f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200" y="401929"/>
            <a:ext cx="11150863" cy="221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optional title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/>
          </p:nvPr>
        </p:nvSpPr>
        <p:spPr>
          <a:xfrm>
            <a:off x="515938" y="1557339"/>
            <a:ext cx="52927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15368" y="1238445"/>
            <a:ext cx="5293296" cy="221598"/>
          </a:xfrm>
          <a:noFill/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Optional subtitle</a:t>
            </a:r>
            <a:endParaRPr lang="en-GB" noProof="0" dirty="0"/>
          </a:p>
        </p:txBody>
      </p:sp>
      <p:sp>
        <p:nvSpPr>
          <p:cNvPr id="22" name="Title 10"/>
          <p:cNvSpPr>
            <a:spLocks noGrp="1"/>
          </p:cNvSpPr>
          <p:nvPr>
            <p:ph type="title"/>
          </p:nvPr>
        </p:nvSpPr>
        <p:spPr>
          <a:xfrm>
            <a:off x="515368" y="640489"/>
            <a:ext cx="11160696" cy="38779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34608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294835" y="6486807"/>
            <a:ext cx="368218" cy="2957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B24D23-C295-47FB-973F-BDB39CD8039F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13432" y="6428232"/>
            <a:ext cx="8321040" cy="393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i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*Footnote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199" y="401929"/>
            <a:ext cx="11150863" cy="221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optional title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367" y="640489"/>
            <a:ext cx="11160695" cy="387798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29BD-1A5B-4EDF-861A-2F01CF8A9A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3014954"/>
            <a:ext cx="12192000" cy="828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30400" indent="-23040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GB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141663"/>
            <a:ext cx="11160125" cy="574675"/>
          </a:xfr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1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blipFill dpi="0" rotWithShape="1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" y="0"/>
            <a:ext cx="121900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/>
            </a:lvl1pPr>
            <a:lvl2pPr>
              <a:spcBef>
                <a:spcPts val="1350"/>
              </a:spcBef>
              <a:defRPr/>
            </a:lvl2pPr>
            <a:lvl3pPr>
              <a:spcBef>
                <a:spcPts val="1350"/>
              </a:spcBef>
              <a:defRPr/>
            </a:lvl3pPr>
            <a:lvl4pPr>
              <a:spcBef>
                <a:spcPts val="1350"/>
              </a:spcBef>
              <a:defRPr/>
            </a:lvl4pPr>
            <a:lvl5pPr>
              <a:spcBef>
                <a:spcPts val="13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2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1557873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383776" y="6562293"/>
            <a:ext cx="185738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29BD-1A5B-4EDF-861A-2F01CF8A9A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ktangel 2"/>
          <p:cNvSpPr/>
          <p:nvPr userDrawn="1"/>
        </p:nvSpPr>
        <p:spPr>
          <a:xfrm>
            <a:off x="0" y="6395395"/>
            <a:ext cx="12192000" cy="4766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15368" y="1592263"/>
            <a:ext cx="11160695" cy="45735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Ellipse 7"/>
          <p:cNvSpPr/>
          <p:nvPr userDrawn="1"/>
        </p:nvSpPr>
        <p:spPr>
          <a:xfrm>
            <a:off x="11304307" y="6461392"/>
            <a:ext cx="344677" cy="34467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515368" y="641561"/>
            <a:ext cx="11160696" cy="3877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6426921"/>
            <a:ext cx="1119986" cy="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2" r:id="rId4"/>
    <p:sldLayoutId id="2147483676" r:id="rId5"/>
    <p:sldLayoutId id="2147483675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2079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82563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3659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NULL" TargetMode="Externa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Layout" Target="../slideLayouts/slideLayout7.xml"/><Relationship Id="rId5" Type="http://schemas.microsoft.com/office/2007/relationships/media" Target="../media/media3.mp4"/><Relationship Id="rId4" Type="http://schemas.microsoft.com/office/2007/relationships/media" Target="../media/media2.mp4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60941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Field Examples of Activating Shale as Well Barrier by Exposing it to a Rapid Pressure Drop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3467" y="4869160"/>
            <a:ext cx="4958874" cy="352425"/>
          </a:xfrm>
        </p:spPr>
        <p:txBody>
          <a:bodyPr/>
          <a:lstStyle/>
          <a:p>
            <a:r>
              <a:rPr lang="en-GB" dirty="0" smtClean="0"/>
              <a:t>SPE Stavanger: Efficient P&amp;A with Formation as Barrier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343139" y="5700947"/>
            <a:ext cx="4392488" cy="384175"/>
          </a:xfrm>
        </p:spPr>
        <p:txBody>
          <a:bodyPr/>
          <a:lstStyle/>
          <a:p>
            <a:r>
              <a:rPr lang="en-GB" dirty="0" smtClean="0"/>
              <a:t>Tron G. Kristiansen</a:t>
            </a:r>
          </a:p>
          <a:p>
            <a:r>
              <a:rPr lang="en-GB" dirty="0" smtClean="0"/>
              <a:t>Operations Geology &amp; Rock Mechanics Manager</a:t>
            </a:r>
          </a:p>
          <a:p>
            <a:r>
              <a:rPr lang="en-GB" dirty="0" smtClean="0"/>
              <a:t>20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590249" y="1460043"/>
            <a:ext cx="11160123" cy="4609075"/>
          </a:xfrm>
        </p:spPr>
        <p:txBody>
          <a:bodyPr/>
          <a:lstStyle/>
          <a:p>
            <a:r>
              <a:rPr lang="nb-NO" dirty="0" err="1" smtClean="0"/>
              <a:t>Went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increasing</a:t>
            </a:r>
            <a:r>
              <a:rPr lang="nb-NO" dirty="0" smtClean="0"/>
              <a:t> losses as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pentrated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as </a:t>
            </a:r>
            <a:r>
              <a:rPr lang="nb-NO" dirty="0" err="1" smtClean="0"/>
              <a:t>predicted</a:t>
            </a:r>
            <a:endParaRPr lang="nb-NO" dirty="0" smtClean="0"/>
          </a:p>
          <a:p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r>
              <a:rPr lang="nb-NO" dirty="0" smtClean="0"/>
              <a:t> not as </a:t>
            </a:r>
            <a:r>
              <a:rPr lang="nb-NO" dirty="0" err="1" smtClean="0"/>
              <a:t>high</a:t>
            </a:r>
            <a:r>
              <a:rPr lang="nb-NO" dirty="0" smtClean="0"/>
              <a:t> as </a:t>
            </a:r>
            <a:r>
              <a:rPr lang="nb-NO" dirty="0" err="1" smtClean="0"/>
              <a:t>planned</a:t>
            </a:r>
            <a:r>
              <a:rPr lang="nb-NO" dirty="0" smtClean="0"/>
              <a:t> for (2000 psi +),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believed</a:t>
            </a:r>
            <a:r>
              <a:rPr lang="nb-NO" dirty="0" smtClean="0"/>
              <a:t> to be </a:t>
            </a:r>
            <a:r>
              <a:rPr lang="nb-NO" dirty="0" err="1" smtClean="0"/>
              <a:t>sufficient</a:t>
            </a:r>
            <a:r>
              <a:rPr lang="nb-NO" dirty="0" smtClean="0"/>
              <a:t>  (</a:t>
            </a:r>
            <a:r>
              <a:rPr lang="nb-NO" dirty="0" err="1" smtClean="0"/>
              <a:t>around</a:t>
            </a:r>
            <a:r>
              <a:rPr lang="nb-NO" dirty="0" smtClean="0"/>
              <a:t> 1500 psi)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wireless</a:t>
            </a:r>
            <a:r>
              <a:rPr lang="nb-NO" dirty="0" smtClean="0"/>
              <a:t> gauge system </a:t>
            </a:r>
            <a:r>
              <a:rPr lang="nb-NO" dirty="0" err="1" smtClean="0"/>
              <a:t>did</a:t>
            </a:r>
            <a:r>
              <a:rPr lang="nb-NO" dirty="0" smtClean="0"/>
              <a:t> not </a:t>
            </a:r>
            <a:r>
              <a:rPr lang="nb-NO" dirty="0" err="1" smtClean="0"/>
              <a:t>work</a:t>
            </a:r>
            <a:endParaRPr lang="nb-NO" dirty="0"/>
          </a:p>
          <a:p>
            <a:pPr lvl="1"/>
            <a:r>
              <a:rPr lang="nb-NO" dirty="0" smtClean="0"/>
              <a:t>Lost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ability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wellbore</a:t>
            </a:r>
            <a:r>
              <a:rPr lang="nb-NO" dirty="0" smtClean="0"/>
              <a:t> and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time to </a:t>
            </a:r>
            <a:r>
              <a:rPr lang="nb-NO" dirty="0" err="1" smtClean="0"/>
              <a:t>better</a:t>
            </a:r>
            <a:r>
              <a:rPr lang="nb-NO" dirty="0" smtClean="0"/>
              <a:t> understand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nb-NO" dirty="0" smtClean="0"/>
          </a:p>
          <a:p>
            <a:r>
              <a:rPr lang="nb-NO" dirty="0" smtClean="0"/>
              <a:t>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volume</a:t>
            </a:r>
            <a:r>
              <a:rPr lang="nb-NO" dirty="0" smtClean="0"/>
              <a:t> (20 </a:t>
            </a:r>
            <a:r>
              <a:rPr lang="nb-NO" dirty="0" err="1" smtClean="0"/>
              <a:t>barrels</a:t>
            </a:r>
            <a:r>
              <a:rPr lang="nb-NO" dirty="0" smtClean="0"/>
              <a:t> +) XLOT (more </a:t>
            </a:r>
            <a:r>
              <a:rPr lang="nb-NO" dirty="0" err="1" smtClean="0"/>
              <a:t>than</a:t>
            </a:r>
            <a:r>
              <a:rPr lang="nb-NO" dirty="0" smtClean="0"/>
              <a:t> 10 times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volume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)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pumped</a:t>
            </a:r>
            <a:r>
              <a:rPr lang="nb-NO" dirty="0" smtClean="0"/>
              <a:t> in 2nd </a:t>
            </a:r>
            <a:r>
              <a:rPr lang="nb-NO" dirty="0" err="1" smtClean="0"/>
              <a:t>cycle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a breakdown test  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dirty="0" err="1" smtClean="0"/>
              <a:t>Operationallly</a:t>
            </a:r>
            <a:endParaRPr lang="nb-NO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G-9 </a:t>
            </a:r>
            <a:r>
              <a:rPr lang="nb-NO" dirty="0" err="1" smtClean="0"/>
              <a:t>Results</a:t>
            </a:r>
            <a:endParaRPr lang="nb-NO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6" y="3043979"/>
            <a:ext cx="3744416" cy="20566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13035" y="3462505"/>
            <a:ext cx="4536504" cy="23762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>
                <a:solidFill>
                  <a:prstClr val="black"/>
                </a:solidFill>
              </a:rPr>
              <a:t>Two linear </a:t>
            </a:r>
            <a:r>
              <a:rPr lang="en-US" sz="1400" dirty="0" err="1">
                <a:solidFill>
                  <a:prstClr val="black"/>
                </a:solidFill>
              </a:rPr>
              <a:t>pumpcycles</a:t>
            </a:r>
            <a:r>
              <a:rPr lang="en-US" sz="1400" dirty="0">
                <a:solidFill>
                  <a:prstClr val="black"/>
                </a:solidFill>
              </a:rPr>
              <a:t>, cycle two slightly stiffer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>
                <a:solidFill>
                  <a:prstClr val="black"/>
                </a:solidFill>
              </a:rPr>
              <a:t>Cycle one stopped prior to breakdown and fracture </a:t>
            </a:r>
            <a:r>
              <a:rPr lang="en-US" sz="1400" dirty="0" err="1">
                <a:solidFill>
                  <a:prstClr val="black"/>
                </a:solidFill>
              </a:rPr>
              <a:t>proppagation</a:t>
            </a:r>
            <a:endParaRPr lang="en-US" sz="1400" dirty="0">
              <a:solidFill>
                <a:prstClr val="black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>
                <a:solidFill>
                  <a:prstClr val="black"/>
                </a:solidFill>
              </a:rPr>
              <a:t>Cycle two breakdown ~15.8, fracture </a:t>
            </a:r>
            <a:r>
              <a:rPr lang="en-US" sz="1400" dirty="0" err="1">
                <a:solidFill>
                  <a:prstClr val="black"/>
                </a:solidFill>
              </a:rPr>
              <a:t>proppagation</a:t>
            </a:r>
            <a:r>
              <a:rPr lang="en-US" sz="1400" dirty="0">
                <a:solidFill>
                  <a:prstClr val="black"/>
                </a:solidFill>
              </a:rPr>
              <a:t> 15.76 - 15.9 </a:t>
            </a:r>
            <a:r>
              <a:rPr lang="en-US" sz="1400" dirty="0" err="1">
                <a:solidFill>
                  <a:prstClr val="black"/>
                </a:solidFill>
              </a:rPr>
              <a:t>ppg</a:t>
            </a:r>
            <a:endParaRPr lang="en-US" sz="1400" dirty="0">
              <a:solidFill>
                <a:prstClr val="black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>
                <a:solidFill>
                  <a:prstClr val="black"/>
                </a:solidFill>
              </a:rPr>
              <a:t>Closure pressure ~ 15.72 </a:t>
            </a:r>
            <a:r>
              <a:rPr lang="en-US" sz="1400" dirty="0" err="1">
                <a:solidFill>
                  <a:prstClr val="black"/>
                </a:solidFill>
              </a:rPr>
              <a:t>ppg</a:t>
            </a:r>
            <a:endParaRPr lang="en-US" sz="1400" dirty="0">
              <a:solidFill>
                <a:prstClr val="black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endParaRPr lang="nb-NO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212976"/>
            <a:ext cx="3309495" cy="18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0"/>
            <a:ext cx="4392488" cy="6339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352" y="5157192"/>
            <a:ext cx="2592288" cy="5760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nb-NO" sz="1400" dirty="0" err="1" smtClean="0">
                <a:solidFill>
                  <a:prstClr val="black"/>
                </a:solidFill>
              </a:rPr>
              <a:t>Very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good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barriers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identified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on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bond</a:t>
            </a:r>
            <a:r>
              <a:rPr lang="nb-NO" sz="1400" dirty="0" smtClean="0">
                <a:solidFill>
                  <a:prstClr val="black"/>
                </a:solidFill>
              </a:rPr>
              <a:t> logs at </a:t>
            </a:r>
            <a:r>
              <a:rPr lang="nb-NO" sz="1400" dirty="0" err="1" smtClean="0">
                <a:solidFill>
                  <a:prstClr val="black"/>
                </a:solidFill>
              </a:rPr>
              <a:t>depth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of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deepest</a:t>
            </a:r>
            <a:r>
              <a:rPr lang="nb-NO" sz="1400" dirty="0" smtClean="0">
                <a:solidFill>
                  <a:prstClr val="black"/>
                </a:solidFill>
              </a:rPr>
              <a:t> port </a:t>
            </a:r>
            <a:r>
              <a:rPr lang="nb-NO" sz="1400" dirty="0" err="1" smtClean="0">
                <a:solidFill>
                  <a:prstClr val="black"/>
                </a:solidFill>
              </a:rPr>
              <a:t>collar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where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the</a:t>
            </a:r>
            <a:r>
              <a:rPr lang="nb-NO" sz="1400" dirty="0" smtClean="0">
                <a:solidFill>
                  <a:prstClr val="black"/>
                </a:solidFill>
              </a:rPr>
              <a:t> XLOT </a:t>
            </a:r>
            <a:r>
              <a:rPr lang="nb-NO" sz="1400" dirty="0" err="1" smtClean="0">
                <a:solidFill>
                  <a:prstClr val="black"/>
                </a:solidFill>
              </a:rPr>
              <a:t>was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performed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63752" y="5661248"/>
            <a:ext cx="3168352" cy="43474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30400" indent="-23040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predicted</a:t>
            </a:r>
            <a:r>
              <a:rPr lang="nb-NO" dirty="0" smtClean="0"/>
              <a:t> to have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G-9, so risk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not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activated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logging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significant</a:t>
            </a:r>
            <a:r>
              <a:rPr lang="nb-NO" dirty="0" smtClean="0"/>
              <a:t> loss rate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drilling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endParaRPr lang="nb-NO" dirty="0" smtClean="0"/>
          </a:p>
          <a:p>
            <a:r>
              <a:rPr lang="nb-NO" dirty="0" smtClean="0"/>
              <a:t>It </a:t>
            </a:r>
            <a:r>
              <a:rPr lang="nb-NO" dirty="0" err="1" smtClean="0"/>
              <a:t>turned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predicted</a:t>
            </a:r>
            <a:r>
              <a:rPr lang="nb-NO" dirty="0" smtClean="0"/>
              <a:t> (</a:t>
            </a:r>
            <a:r>
              <a:rPr lang="nb-NO" dirty="0" err="1" smtClean="0"/>
              <a:t>compartment</a:t>
            </a:r>
            <a:r>
              <a:rPr lang="nb-NO" dirty="0" smtClean="0"/>
              <a:t> in </a:t>
            </a:r>
            <a:r>
              <a:rPr lang="nb-NO" dirty="0" err="1" smtClean="0"/>
              <a:t>reservoir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Fracture</a:t>
            </a:r>
            <a:r>
              <a:rPr lang="nb-NO" dirty="0" smtClean="0"/>
              <a:t> and </a:t>
            </a:r>
            <a:r>
              <a:rPr lang="nb-NO" dirty="0" err="1" smtClean="0"/>
              <a:t>closure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in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measured</a:t>
            </a:r>
            <a:r>
              <a:rPr lang="nb-NO" dirty="0" smtClean="0"/>
              <a:t> to be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enough</a:t>
            </a:r>
            <a:r>
              <a:rPr lang="nb-NO" dirty="0" smtClean="0"/>
              <a:t> to not </a:t>
            </a:r>
            <a:r>
              <a:rPr lang="nb-NO" dirty="0" err="1" smtClean="0"/>
              <a:t>result</a:t>
            </a:r>
            <a:r>
              <a:rPr lang="nb-NO" dirty="0" smtClean="0"/>
              <a:t> in losses as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drillled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, i.e. ~0 psi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endParaRPr lang="nb-NO" dirty="0" smtClean="0"/>
          </a:p>
          <a:p>
            <a:r>
              <a:rPr lang="nb-NO" dirty="0" smtClean="0"/>
              <a:t>Run a </a:t>
            </a:r>
            <a:r>
              <a:rPr lang="nb-NO" dirty="0" err="1" smtClean="0"/>
              <a:t>bond</a:t>
            </a:r>
            <a:r>
              <a:rPr lang="nb-NO" dirty="0" smtClean="0"/>
              <a:t> log and </a:t>
            </a:r>
            <a:r>
              <a:rPr lang="nb-NO" dirty="0" err="1" smtClean="0"/>
              <a:t>found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smtClean="0"/>
              <a:t>limited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bond</a:t>
            </a:r>
            <a:r>
              <a:rPr lang="nb-NO" dirty="0" smtClean="0"/>
              <a:t>, </a:t>
            </a:r>
            <a:r>
              <a:rPr lang="nb-NO" dirty="0" err="1" smtClean="0"/>
              <a:t>nothing</a:t>
            </a:r>
            <a:r>
              <a:rPr lang="nb-NO" dirty="0" smtClean="0"/>
              <a:t> </a:t>
            </a:r>
            <a:r>
              <a:rPr lang="nb-NO" dirty="0" err="1" smtClean="0"/>
              <a:t>circumferential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act</a:t>
            </a:r>
            <a:r>
              <a:rPr lang="nb-NO" dirty="0" smtClean="0"/>
              <a:t> as a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barrier</a:t>
            </a:r>
            <a:endParaRPr lang="nb-NO" dirty="0" smtClean="0"/>
          </a:p>
          <a:p>
            <a:r>
              <a:rPr lang="nb-NO" dirty="0" err="1" smtClean="0"/>
              <a:t>Opened</a:t>
            </a:r>
            <a:r>
              <a:rPr lang="nb-NO" dirty="0" smtClean="0"/>
              <a:t> </a:t>
            </a:r>
            <a:r>
              <a:rPr lang="nb-NO" dirty="0" err="1" smtClean="0"/>
              <a:t>deepest</a:t>
            </a:r>
            <a:r>
              <a:rPr lang="nb-NO" dirty="0" smtClean="0"/>
              <a:t> port </a:t>
            </a:r>
            <a:r>
              <a:rPr lang="nb-NO" dirty="0" err="1" smtClean="0"/>
              <a:t>collar</a:t>
            </a:r>
            <a:r>
              <a:rPr lang="nb-NO" dirty="0" smtClean="0"/>
              <a:t> and </a:t>
            </a:r>
            <a:r>
              <a:rPr lang="nb-NO" dirty="0" err="1" smtClean="0"/>
              <a:t>attempted</a:t>
            </a:r>
            <a:r>
              <a:rPr lang="nb-NO" dirty="0" smtClean="0"/>
              <a:t> a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cycle</a:t>
            </a:r>
            <a:r>
              <a:rPr lang="nb-NO" dirty="0" smtClean="0"/>
              <a:t> XLOT,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cycles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leak</a:t>
            </a:r>
            <a:r>
              <a:rPr lang="nb-NO" dirty="0" smtClean="0"/>
              <a:t> </a:t>
            </a:r>
            <a:r>
              <a:rPr lang="nb-NO" dirty="0" err="1" smtClean="0"/>
              <a:t>off</a:t>
            </a:r>
            <a:r>
              <a:rPr lang="nb-NO" dirty="0" smtClean="0"/>
              <a:t> in </a:t>
            </a:r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cycle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first </a:t>
            </a:r>
            <a:r>
              <a:rPr lang="nb-NO" dirty="0" err="1" smtClean="0"/>
              <a:t>cycle</a:t>
            </a:r>
            <a:r>
              <a:rPr lang="nb-NO" dirty="0" smtClean="0"/>
              <a:t> and not </a:t>
            </a:r>
            <a:r>
              <a:rPr lang="nb-NO" dirty="0" err="1" smtClean="0"/>
              <a:t>indicating</a:t>
            </a:r>
            <a:r>
              <a:rPr lang="nb-NO" dirty="0" smtClean="0"/>
              <a:t> </a:t>
            </a:r>
            <a:r>
              <a:rPr lang="nb-NO" dirty="0" err="1" smtClean="0"/>
              <a:t>bond</a:t>
            </a:r>
            <a:endParaRPr lang="nb-NO" dirty="0" smtClean="0"/>
          </a:p>
          <a:p>
            <a:r>
              <a:rPr lang="nb-NO" dirty="0" err="1" smtClean="0"/>
              <a:t>Good</a:t>
            </a:r>
            <a:r>
              <a:rPr lang="nb-NO" dirty="0" smtClean="0"/>
              <a:t> argument for </a:t>
            </a:r>
            <a:r>
              <a:rPr lang="nb-NO" dirty="0" err="1" smtClean="0"/>
              <a:t>finalizing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construction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drawdown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.........</a:t>
            </a:r>
          </a:p>
          <a:p>
            <a:r>
              <a:rPr lang="nb-NO" dirty="0" err="1" smtClean="0"/>
              <a:t>Squeezed</a:t>
            </a:r>
            <a:r>
              <a:rPr lang="nb-NO" dirty="0" smtClean="0"/>
              <a:t> a </a:t>
            </a:r>
            <a:r>
              <a:rPr lang="nb-NO" dirty="0" err="1" smtClean="0"/>
              <a:t>cement</a:t>
            </a:r>
            <a:r>
              <a:rPr lang="nb-NO" dirty="0" smtClean="0"/>
              <a:t> </a:t>
            </a:r>
            <a:r>
              <a:rPr lang="nb-NO" dirty="0" err="1" smtClean="0"/>
              <a:t>job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port </a:t>
            </a:r>
            <a:r>
              <a:rPr lang="nb-NO" dirty="0" err="1" smtClean="0"/>
              <a:t>collar</a:t>
            </a:r>
            <a:r>
              <a:rPr lang="nb-NO" dirty="0" smtClean="0"/>
              <a:t> as </a:t>
            </a:r>
            <a:r>
              <a:rPr lang="nb-NO" dirty="0" err="1" smtClean="0"/>
              <a:t>planned</a:t>
            </a:r>
            <a:r>
              <a:rPr lang="nb-NO" dirty="0" smtClean="0"/>
              <a:t> for </a:t>
            </a:r>
            <a:r>
              <a:rPr lang="nb-NO" dirty="0" err="1" smtClean="0"/>
              <a:t>contingency</a:t>
            </a:r>
            <a:r>
              <a:rPr lang="nb-NO" dirty="0" smtClean="0"/>
              <a:t>,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bond</a:t>
            </a:r>
            <a:r>
              <a:rPr lang="nb-NO" dirty="0" smtClean="0"/>
              <a:t> log </a:t>
            </a:r>
            <a:r>
              <a:rPr lang="nb-NO" dirty="0" err="1" smtClean="0"/>
              <a:t>afterwards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re-</a:t>
            </a:r>
            <a:r>
              <a:rPr lang="nb-NO" dirty="0" err="1" smtClean="0"/>
              <a:t>loged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section</a:t>
            </a:r>
            <a:r>
              <a:rPr lang="nb-NO" dirty="0" smtClean="0"/>
              <a:t> ~3 </a:t>
            </a:r>
            <a:r>
              <a:rPr lang="nb-NO" dirty="0" err="1" smtClean="0"/>
              <a:t>weeks</a:t>
            </a:r>
            <a:r>
              <a:rPr lang="nb-NO" dirty="0" smtClean="0"/>
              <a:t> later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r>
              <a:rPr lang="nb-NO" dirty="0" smtClean="0"/>
              <a:t> liner to </a:t>
            </a:r>
            <a:r>
              <a:rPr lang="nb-NO" dirty="0" err="1" smtClean="0"/>
              <a:t>check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creep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port </a:t>
            </a:r>
            <a:r>
              <a:rPr lang="nb-NO" dirty="0" err="1" smtClean="0"/>
              <a:t>collar</a:t>
            </a:r>
            <a:r>
              <a:rPr lang="nb-NO" dirty="0" smtClean="0"/>
              <a:t> </a:t>
            </a:r>
            <a:r>
              <a:rPr lang="nb-NO" dirty="0" err="1" smtClean="0"/>
              <a:t>cement</a:t>
            </a:r>
            <a:r>
              <a:rPr lang="nb-NO" dirty="0" smtClean="0"/>
              <a:t> </a:t>
            </a:r>
            <a:r>
              <a:rPr lang="nb-NO" dirty="0" err="1" smtClean="0"/>
              <a:t>job</a:t>
            </a:r>
            <a:endParaRPr lang="nb-NO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dirty="0" err="1" smtClean="0"/>
              <a:t>Operationally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G-20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97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r>
              <a:rPr lang="nb-NO" dirty="0" smtClean="0"/>
              <a:t> from G-20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628799"/>
            <a:ext cx="6408712" cy="3786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712035"/>
            <a:ext cx="2708536" cy="161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861048"/>
            <a:ext cx="2805848" cy="168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712" y="1988840"/>
            <a:ext cx="1918912" cy="64807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</a:rPr>
              <a:t>Cycle 1 peak pressure: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</a:rPr>
              <a:t>535 psi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712" y="4054017"/>
            <a:ext cx="1918912" cy="64807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</a:rPr>
              <a:t>Cycle 2 peak pressure: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</a:rPr>
              <a:t>328 psi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48" y="5743141"/>
            <a:ext cx="3312368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No barrier based on XLOT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4152" y="5743141"/>
            <a:ext cx="3312368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No barrier based on bond log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Re-logged 19 days later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16632"/>
            <a:ext cx="4324939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52" y="2780928"/>
            <a:ext cx="3456384" cy="10801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Changes in bond log indicated over the 19 day period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Most significantly the grey rectangle which is from the cement job through the port collar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This was a surprise to many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Also more bonding in </a:t>
            </a:r>
            <a:r>
              <a:rPr lang="en-US" sz="1400" dirty="0" err="1" smtClean="0">
                <a:solidFill>
                  <a:prstClr val="black"/>
                </a:solidFill>
              </a:rPr>
              <a:t>Lista</a:t>
            </a:r>
            <a:r>
              <a:rPr lang="en-US" sz="1400" dirty="0" smtClean="0">
                <a:solidFill>
                  <a:prstClr val="black"/>
                </a:solidFill>
              </a:rPr>
              <a:t> is developing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err="1" smtClean="0">
                <a:solidFill>
                  <a:prstClr val="black"/>
                </a:solidFill>
              </a:rPr>
              <a:t>Som</a:t>
            </a:r>
            <a:r>
              <a:rPr lang="en-US" sz="1400" dirty="0" smtClean="0">
                <a:solidFill>
                  <a:prstClr val="black"/>
                </a:solidFill>
              </a:rPr>
              <a:t> increased bonding in </a:t>
            </a:r>
            <a:r>
              <a:rPr lang="en-US" sz="1400" dirty="0" err="1" smtClean="0">
                <a:solidFill>
                  <a:prstClr val="black"/>
                </a:solidFill>
              </a:rPr>
              <a:t>Horda</a:t>
            </a:r>
            <a:r>
              <a:rPr lang="en-US" sz="1400" dirty="0" smtClean="0">
                <a:solidFill>
                  <a:prstClr val="black"/>
                </a:solidFill>
              </a:rPr>
              <a:t> 5 and 6 as well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1400" dirty="0" smtClean="0">
                <a:solidFill>
                  <a:prstClr val="black"/>
                </a:solidFill>
              </a:rPr>
              <a:t>No verified barrier from log 19 days later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Understanding of the activation of shale barriers using pressure drop in annulus is maturing</a:t>
            </a:r>
          </a:p>
          <a:p>
            <a:r>
              <a:rPr lang="en-US" dirty="0" smtClean="0"/>
              <a:t>Field trials indicate that we can predict how barriers can be activated in the field based on laboratory experiments and numerical simulation</a:t>
            </a:r>
          </a:p>
          <a:p>
            <a:pPr lvl="1"/>
            <a:r>
              <a:rPr lang="en-US" dirty="0" smtClean="0"/>
              <a:t>One well with sufficient pressure drop formed a barrier and was verified with XLOT and bond logs</a:t>
            </a:r>
          </a:p>
          <a:p>
            <a:pPr lvl="1"/>
            <a:r>
              <a:rPr lang="en-US" dirty="0" smtClean="0"/>
              <a:t>One well with no or very limited pressure drop did not form a barrier and failed XLOT and bond log verification</a:t>
            </a:r>
          </a:p>
          <a:p>
            <a:r>
              <a:rPr lang="en-US" dirty="0" smtClean="0"/>
              <a:t>A pressure activation tool need to be finalized for cases with no natural pressure drop</a:t>
            </a:r>
          </a:p>
          <a:p>
            <a:r>
              <a:rPr lang="en-US" dirty="0" smtClean="0"/>
              <a:t>Shale cuttings from weak shale sections seems to be a good barrier material under confinement and is easily outperforming permeability of standard cements based on laboratory experiments</a:t>
            </a:r>
          </a:p>
          <a:p>
            <a:r>
              <a:rPr lang="en-US" dirty="0" smtClean="0"/>
              <a:t>A combination of scaled experiments, numerical modeling and instrumented field trials seems to be an effective way of qualifying new barrier materials for P&amp;A</a:t>
            </a:r>
          </a:p>
          <a:p>
            <a:r>
              <a:rPr lang="en-US" dirty="0" smtClean="0"/>
              <a:t>P&amp;A technology do also have applications in new well design as illustrated in these cases</a:t>
            </a:r>
          </a:p>
          <a:p>
            <a:r>
              <a:rPr lang="en-US" dirty="0"/>
              <a:t>Temperature activation needs more work to understand limitations (and to potentially design a temperature activation tool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4581128"/>
            <a:ext cx="29718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 smtClean="0"/>
              <a:t>Shale creep</a:t>
            </a:r>
          </a:p>
          <a:p>
            <a:r>
              <a:rPr lang="en-GB" dirty="0" smtClean="0"/>
              <a:t>Other ductile failure modes</a:t>
            </a:r>
          </a:p>
          <a:p>
            <a:r>
              <a:rPr lang="en-GB" dirty="0" smtClean="0"/>
              <a:t>Methods </a:t>
            </a:r>
            <a:r>
              <a:rPr lang="en-GB" dirty="0"/>
              <a:t>to activate shale </a:t>
            </a:r>
            <a:r>
              <a:rPr lang="en-GB" dirty="0" smtClean="0"/>
              <a:t>barriers</a:t>
            </a:r>
          </a:p>
          <a:p>
            <a:r>
              <a:rPr lang="en-GB" dirty="0" smtClean="0"/>
              <a:t>Simulation and laboratory observations</a:t>
            </a:r>
            <a:endParaRPr lang="en-GB" dirty="0"/>
          </a:p>
          <a:p>
            <a:r>
              <a:rPr lang="en-GB" dirty="0"/>
              <a:t>Field </a:t>
            </a:r>
            <a:r>
              <a:rPr lang="en-GB" dirty="0" smtClean="0"/>
              <a:t>cases </a:t>
            </a:r>
            <a:r>
              <a:rPr lang="en-GB" dirty="0"/>
              <a:t>of activating and verifying shale barriers in a new well</a:t>
            </a:r>
          </a:p>
          <a:p>
            <a:r>
              <a:rPr lang="en-GB" dirty="0" smtClean="0"/>
              <a:t>Summary</a:t>
            </a:r>
            <a:endParaRPr lang="en-GB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478084" y="4342645"/>
            <a:ext cx="11160124" cy="1761959"/>
          </a:xfrm>
        </p:spPr>
        <p:txBody>
          <a:bodyPr/>
          <a:lstStyle/>
          <a:p>
            <a:r>
              <a:rPr lang="en-US" dirty="0" smtClean="0"/>
              <a:t>Primary and secondary creep is quite normally observed</a:t>
            </a:r>
          </a:p>
          <a:p>
            <a:r>
              <a:rPr lang="en-US" dirty="0" smtClean="0"/>
              <a:t>Depending on the creep rate the shale may or may not form a barrier around the casing</a:t>
            </a:r>
          </a:p>
          <a:p>
            <a:r>
              <a:rPr lang="en-US" dirty="0" smtClean="0"/>
              <a:t>Tertiary creep is observed in rocks, but then typically when the rock load is close to the non-elastic limit</a:t>
            </a:r>
          </a:p>
          <a:p>
            <a:r>
              <a:rPr lang="en-US" dirty="0" smtClean="0"/>
              <a:t>If we can help the rock to achieve tertiary creep, we would have a good barrier in all cases</a:t>
            </a:r>
          </a:p>
          <a:p>
            <a:r>
              <a:rPr lang="en-US" dirty="0" smtClean="0"/>
              <a:t>By activating the shale barrier in an engineered operation we think we can make a more consistent barrier, a more engineered barrier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Creeping</a:t>
            </a:r>
            <a:r>
              <a:rPr lang="nb-NO" dirty="0" smtClean="0"/>
              <a:t> </a:t>
            </a:r>
            <a:r>
              <a:rPr lang="nb-NO" dirty="0" err="1" smtClean="0"/>
              <a:t>Shales</a:t>
            </a:r>
            <a:r>
              <a:rPr lang="nb-NO" dirty="0" smtClean="0"/>
              <a:t> Vs. </a:t>
            </a:r>
            <a:r>
              <a:rPr lang="nb-NO" dirty="0" err="1" smtClean="0"/>
              <a:t>Activating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670201"/>
            <a:ext cx="7875107" cy="27910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511824" y="2564904"/>
            <a:ext cx="1152128" cy="360040"/>
          </a:xfrm>
          <a:prstGeom prst="line">
            <a:avLst/>
          </a:prstGeom>
          <a:ln w="41275" cmpd="sng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1904" y="1780591"/>
            <a:ext cx="170251" cy="2880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dirty="0" smtClean="0">
                <a:solidFill>
                  <a:prstClr val="black"/>
                </a:solidFill>
              </a:rPr>
              <a:t>?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4" name="Rectangle 3"/>
          <p:cNvSpPr>
            <a:spLocks noGrp="1" noChangeArrowheads="1"/>
          </p:cNvSpPr>
          <p:nvPr>
            <p:ph sz="quarter" idx="19"/>
          </p:nvPr>
        </p:nvSpPr>
        <p:spPr>
          <a:xfrm>
            <a:off x="515938" y="4537601"/>
            <a:ext cx="11160123" cy="162316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600" dirty="0"/>
              <a:t>If the same rock is tested with all possible combinations of stresses, the elastic area of the rock behavior will be enclosed in a 3D surface named the yield surface of the rock.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1600" dirty="0"/>
              <a:t>Yield surface: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/>
              <a:t>Is in the principal stress space.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/>
              <a:t>Is often represented by a simpler 2D </a:t>
            </a:r>
            <a:r>
              <a:rPr lang="en-US" sz="1500" dirty="0" smtClean="0"/>
              <a:t>representation (examples are Mohr </a:t>
            </a:r>
            <a:r>
              <a:rPr lang="en-US" sz="1500" dirty="0" err="1" smtClean="0"/>
              <a:t>Coloumb</a:t>
            </a:r>
            <a:r>
              <a:rPr lang="en-US" sz="1500" dirty="0"/>
              <a:t> </a:t>
            </a:r>
            <a:r>
              <a:rPr lang="en-US" sz="1500" dirty="0" smtClean="0"/>
              <a:t>diagram, p’-q diagram)</a:t>
            </a:r>
            <a:endParaRPr lang="en-US" sz="1500" dirty="0"/>
          </a:p>
          <a:p>
            <a:pPr lvl="1" eaLnBrk="1" hangingPunct="1">
              <a:lnSpc>
                <a:spcPct val="80000"/>
              </a:lnSpc>
            </a:pPr>
            <a:r>
              <a:rPr lang="en-US" sz="1500" dirty="0"/>
              <a:t>Can be thought of as the </a:t>
            </a:r>
            <a:r>
              <a:rPr lang="en-US" sz="1500" dirty="0" smtClean="0"/>
              <a:t>“phase behavior” of </a:t>
            </a:r>
            <a:r>
              <a:rPr lang="en-US" sz="1500" dirty="0"/>
              <a:t>the rock (an analogue</a:t>
            </a:r>
            <a:r>
              <a:rPr lang="en-US" sz="15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For weak shales we have done experiments indicating that fractures from brittle shear failure will close under the right conditions</a:t>
            </a:r>
            <a:endParaRPr lang="en-US" sz="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Yield </a:t>
            </a:r>
            <a:r>
              <a:rPr lang="en-US" dirty="0"/>
              <a:t>S</a:t>
            </a:r>
            <a:r>
              <a:rPr lang="en-US" dirty="0" smtClean="0"/>
              <a:t>urface in 3D</a:t>
            </a:r>
          </a:p>
        </p:txBody>
      </p:sp>
      <p:sp>
        <p:nvSpPr>
          <p:cNvPr id="120835" name="Slide Number Placeholder 3"/>
          <p:cNvSpPr txBox="1">
            <a:spLocks noGrp="1"/>
          </p:cNvSpPr>
          <p:nvPr/>
        </p:nvSpPr>
        <p:spPr bwMode="auto">
          <a:xfrm>
            <a:off x="8005763" y="6338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CC8260C-009D-417C-946A-39A38C22FFD6}" type="slidenum">
              <a:rPr lang="en-US" sz="900">
                <a:solidFill>
                  <a:schemeClr val="bg2"/>
                </a:solidFill>
              </a:rPr>
              <a:pPr algn="r" eaLnBrk="0" hangingPunct="0"/>
              <a:t>4</a:t>
            </a:fld>
            <a:endParaRPr lang="en-US" sz="900">
              <a:solidFill>
                <a:schemeClr val="bg2"/>
              </a:solidFill>
            </a:endParaRPr>
          </a:p>
        </p:txBody>
      </p:sp>
      <p:pic>
        <p:nvPicPr>
          <p:cNvPr id="1208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816" y="1071121"/>
            <a:ext cx="2895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508" name="Group 20"/>
          <p:cNvGrpSpPr>
            <a:grpSpLocks/>
          </p:cNvGrpSpPr>
          <p:nvPr/>
        </p:nvGrpSpPr>
        <p:grpSpPr bwMode="auto">
          <a:xfrm>
            <a:off x="2382416" y="2804672"/>
            <a:ext cx="3003550" cy="1370013"/>
            <a:chOff x="521" y="1944"/>
            <a:chExt cx="1892" cy="863"/>
          </a:xfrm>
        </p:grpSpPr>
        <p:sp>
          <p:nvSpPr>
            <p:cNvPr id="120846" name="Line 8"/>
            <p:cNvSpPr>
              <a:spLocks noChangeShapeType="1"/>
            </p:cNvSpPr>
            <p:nvPr/>
          </p:nvSpPr>
          <p:spPr bwMode="auto">
            <a:xfrm flipV="1">
              <a:off x="1675" y="2056"/>
              <a:ext cx="738" cy="1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0847" name="Text Box 11"/>
            <p:cNvSpPr txBox="1">
              <a:spLocks noChangeArrowheads="1"/>
            </p:cNvSpPr>
            <p:nvPr/>
          </p:nvSpPr>
          <p:spPr bwMode="auto">
            <a:xfrm>
              <a:off x="521" y="1944"/>
              <a:ext cx="12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Univers 55" pitchFamily="2" charset="0"/>
                </a:rPr>
                <a:t>Brittle tensile failure</a:t>
              </a:r>
            </a:p>
          </p:txBody>
        </p:sp>
        <p:pic>
          <p:nvPicPr>
            <p:cNvPr id="120848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9" y="2189"/>
              <a:ext cx="702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1509" name="Group 21"/>
          <p:cNvGrpSpPr>
            <a:grpSpLocks/>
          </p:cNvGrpSpPr>
          <p:nvPr/>
        </p:nvGrpSpPr>
        <p:grpSpPr bwMode="auto">
          <a:xfrm>
            <a:off x="2406228" y="1071122"/>
            <a:ext cx="3360738" cy="1622425"/>
            <a:chOff x="536" y="872"/>
            <a:chExt cx="2117" cy="1022"/>
          </a:xfrm>
        </p:grpSpPr>
        <p:sp>
          <p:nvSpPr>
            <p:cNvPr id="120843" name="Line 7"/>
            <p:cNvSpPr>
              <a:spLocks noChangeShapeType="1"/>
            </p:cNvSpPr>
            <p:nvPr/>
          </p:nvSpPr>
          <p:spPr bwMode="auto">
            <a:xfrm>
              <a:off x="1789" y="1193"/>
              <a:ext cx="864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0844" name="Text Box 10"/>
            <p:cNvSpPr txBox="1">
              <a:spLocks noChangeArrowheads="1"/>
            </p:cNvSpPr>
            <p:nvPr/>
          </p:nvSpPr>
          <p:spPr bwMode="auto">
            <a:xfrm>
              <a:off x="536" y="872"/>
              <a:ext cx="11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Univers 55" pitchFamily="2" charset="0"/>
                </a:rPr>
                <a:t>Brittle shear failure</a:t>
              </a:r>
            </a:p>
          </p:txBody>
        </p:sp>
        <p:pic>
          <p:nvPicPr>
            <p:cNvPr id="120845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" y="1036"/>
              <a:ext cx="942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1510" name="Group 22"/>
          <p:cNvGrpSpPr>
            <a:grpSpLocks/>
          </p:cNvGrpSpPr>
          <p:nvPr/>
        </p:nvGrpSpPr>
        <p:grpSpPr bwMode="auto">
          <a:xfrm>
            <a:off x="7063953" y="1683896"/>
            <a:ext cx="3265488" cy="1778000"/>
            <a:chOff x="3470" y="1214"/>
            <a:chExt cx="2057" cy="1120"/>
          </a:xfrm>
        </p:grpSpPr>
        <p:sp>
          <p:nvSpPr>
            <p:cNvPr id="120840" name="Line 6"/>
            <p:cNvSpPr>
              <a:spLocks noChangeShapeType="1"/>
            </p:cNvSpPr>
            <p:nvPr/>
          </p:nvSpPr>
          <p:spPr bwMode="auto">
            <a:xfrm flipH="1">
              <a:off x="3470" y="1351"/>
              <a:ext cx="795" cy="1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120841" name="Text Box 9"/>
            <p:cNvSpPr txBox="1">
              <a:spLocks noChangeArrowheads="1"/>
            </p:cNvSpPr>
            <p:nvPr/>
          </p:nvSpPr>
          <p:spPr bwMode="auto">
            <a:xfrm>
              <a:off x="4334" y="1214"/>
              <a:ext cx="11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Univers 55" pitchFamily="2" charset="0"/>
                </a:rPr>
                <a:t>Ductile pore collapse failure mode (wire mesh)</a:t>
              </a:r>
            </a:p>
          </p:txBody>
        </p:sp>
        <p:pic>
          <p:nvPicPr>
            <p:cNvPr id="120842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3" y="1747"/>
              <a:ext cx="1560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336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5373216"/>
            <a:ext cx="11160123" cy="787554"/>
          </a:xfrm>
        </p:spPr>
        <p:txBody>
          <a:bodyPr/>
          <a:lstStyle/>
          <a:p>
            <a:r>
              <a:rPr lang="en-US" dirty="0" smtClean="0"/>
              <a:t>We have the best experience so far with using a rapid pressure drop in the annulus</a:t>
            </a:r>
          </a:p>
          <a:p>
            <a:r>
              <a:rPr lang="en-US" dirty="0" smtClean="0"/>
              <a:t>Our experience with chemical methods may take some more time than we typically need with the pressure drop in annulus method</a:t>
            </a:r>
          </a:p>
          <a:p>
            <a:r>
              <a:rPr lang="en-US" dirty="0"/>
              <a:t>We think temperature may be a good method in many cases, </a:t>
            </a:r>
            <a:r>
              <a:rPr lang="en-US" dirty="0" smtClean="0"/>
              <a:t>we are workin</a:t>
            </a:r>
            <a:r>
              <a:rPr lang="en-US" dirty="0"/>
              <a:t>g</a:t>
            </a:r>
            <a:r>
              <a:rPr lang="en-US" dirty="0" smtClean="0"/>
              <a:t> on this in </a:t>
            </a:r>
            <a:r>
              <a:rPr lang="en-US" dirty="0" err="1" smtClean="0"/>
              <a:t>AkerBP</a:t>
            </a:r>
            <a:r>
              <a:rPr lang="en-US" dirty="0" smtClean="0"/>
              <a:t> (</a:t>
            </a:r>
            <a:r>
              <a:rPr lang="en-US" dirty="0" err="1" smtClean="0"/>
              <a:t>eith</a:t>
            </a:r>
            <a:r>
              <a:rPr lang="en-US" dirty="0" smtClean="0"/>
              <a:t> </a:t>
            </a:r>
            <a:r>
              <a:rPr lang="en-US" dirty="0" err="1" smtClean="0"/>
              <a:t>Sintef</a:t>
            </a:r>
            <a:r>
              <a:rPr lang="en-US" dirty="0" smtClean="0"/>
              <a:t> and </a:t>
            </a:r>
            <a:r>
              <a:rPr lang="en-US" dirty="0" err="1" smtClean="0"/>
              <a:t>Interwell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Methods to </a:t>
            </a:r>
            <a:r>
              <a:rPr lang="nb-NO" dirty="0" err="1"/>
              <a:t>Activate</a:t>
            </a:r>
            <a:r>
              <a:rPr lang="nb-NO" dirty="0"/>
              <a:t> Barriers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02" y="2204864"/>
            <a:ext cx="2901786" cy="2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4" y="2204864"/>
            <a:ext cx="3017920" cy="2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54" y="2204864"/>
            <a:ext cx="3011526" cy="2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513" y="1571526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Pressure induced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5800" y="158542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 induced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496" y="1599326"/>
            <a:ext cx="20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Combined mechanisms</a:t>
            </a:r>
          </a:p>
        </p:txBody>
      </p:sp>
      <p:sp>
        <p:nvSpPr>
          <p:cNvPr id="5" name="Oval 4"/>
          <p:cNvSpPr/>
          <p:nvPr/>
        </p:nvSpPr>
        <p:spPr>
          <a:xfrm>
            <a:off x="839416" y="1340767"/>
            <a:ext cx="3685218" cy="4032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30400" indent="-23040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388" y="3896191"/>
            <a:ext cx="864096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b="1" dirty="0" smtClean="0">
                <a:solidFill>
                  <a:prstClr val="black"/>
                </a:solidFill>
              </a:rPr>
              <a:t>Focus in this talk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dirty="0" smtClean="0"/>
              <a:t>*Experiment performed by SINTEF in </a:t>
            </a:r>
            <a:r>
              <a:rPr lang="en-US" sz="1200" dirty="0" err="1" smtClean="0"/>
              <a:t>Shalle</a:t>
            </a:r>
            <a:r>
              <a:rPr lang="en-US" sz="1200" dirty="0" smtClean="0"/>
              <a:t> Barrier JIP sponsored by Aker BP, BP, </a:t>
            </a:r>
            <a:r>
              <a:rPr lang="en-US" sz="1200" dirty="0" err="1" smtClean="0"/>
              <a:t>CoP</a:t>
            </a:r>
            <a:r>
              <a:rPr lang="en-US" sz="1200" dirty="0" smtClean="0"/>
              <a:t>, Shell, Statoil and Total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Activating Shale Barriers with Rapid Pressure Drop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1380946"/>
            <a:ext cx="4226749" cy="44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80946"/>
            <a:ext cx="6779104" cy="442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392" y="5805264"/>
            <a:ext cx="3866708" cy="35265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2000" dirty="0" smtClean="0">
                <a:solidFill>
                  <a:prstClr val="black"/>
                </a:solidFill>
              </a:rPr>
              <a:t>After the casing was removed from the hole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5880" y="5826556"/>
            <a:ext cx="6491072" cy="39383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  <a:buFont typeface="Wingdings" pitchFamily="2" charset="2"/>
              <a:buChar char=""/>
            </a:pPr>
            <a:r>
              <a:rPr lang="en-US" sz="2000" dirty="0" smtClean="0">
                <a:solidFill>
                  <a:prstClr val="black"/>
                </a:solidFill>
              </a:rPr>
              <a:t>Shale deformation response, shale is closing annulus around casing*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757638">
            <a:off x="6292348" y="2502595"/>
            <a:ext cx="720080" cy="1504552"/>
          </a:xfrm>
          <a:prstGeom prst="down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30400" indent="-23040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1316" y="2356708"/>
            <a:ext cx="1110948" cy="43204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Rapid pressure drop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96807" y="3141415"/>
            <a:ext cx="3127585" cy="13155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696400" y="1387442"/>
            <a:ext cx="288032" cy="16716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53998" y="1651255"/>
            <a:ext cx="1110948" cy="43204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Hole deformation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Simulation of Pressure Drop in Annulus</a:t>
            </a:r>
            <a:endParaRPr lang="en-US" dirty="0"/>
          </a:p>
        </p:txBody>
      </p:sp>
      <p:pic>
        <p:nvPicPr>
          <p:cNvPr id="4" name="shear stress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0479" y="2313932"/>
            <a:ext cx="3672408" cy="3129769"/>
          </a:xfrm>
          <a:prstGeom prst="rect">
            <a:avLst/>
          </a:prstGeom>
        </p:spPr>
      </p:pic>
      <p:pic>
        <p:nvPicPr>
          <p:cNvPr id="15" name="contactforce_casing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0797.136" end="18988.067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190" y="2348880"/>
            <a:ext cx="3161445" cy="3094821"/>
          </a:xfrm>
          <a:prstGeom prst="rect">
            <a:avLst/>
          </a:prstGeom>
        </p:spPr>
      </p:pic>
      <p:pic>
        <p:nvPicPr>
          <p:cNvPr id="16" name="shear_stress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5">
                  <p14:trim end="30778.043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6902" y="2313932"/>
            <a:ext cx="3672405" cy="3129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416" y="1628800"/>
            <a:ext cx="2736304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nb-NO" sz="2000" b="1" dirty="0" err="1" smtClean="0">
                <a:solidFill>
                  <a:prstClr val="black"/>
                </a:solidFill>
              </a:rPr>
              <a:t>Shear</a:t>
            </a:r>
            <a:r>
              <a:rPr lang="nb-NO" sz="2000" b="1" dirty="0" smtClean="0">
                <a:solidFill>
                  <a:prstClr val="black"/>
                </a:solidFill>
              </a:rPr>
              <a:t> Stress</a:t>
            </a:r>
            <a:endParaRPr lang="nb-NO" sz="20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7888" y="1628800"/>
            <a:ext cx="2736304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nb-NO" sz="2000" b="1" dirty="0" err="1" smtClean="0">
                <a:solidFill>
                  <a:prstClr val="black"/>
                </a:solidFill>
              </a:rPr>
              <a:t>Mean</a:t>
            </a:r>
            <a:r>
              <a:rPr lang="nb-NO" sz="2000" b="1" dirty="0" smtClean="0">
                <a:solidFill>
                  <a:prstClr val="black"/>
                </a:solidFill>
              </a:rPr>
              <a:t> Stress</a:t>
            </a:r>
            <a:endParaRPr lang="nb-NO" sz="20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2190" y="1628800"/>
            <a:ext cx="3272402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DF0071"/>
              </a:buClr>
              <a:buSzPct val="100000"/>
            </a:pPr>
            <a:r>
              <a:rPr lang="nb-NO" sz="2000" b="1" dirty="0" err="1" smtClean="0">
                <a:solidFill>
                  <a:prstClr val="black"/>
                </a:solidFill>
              </a:rPr>
              <a:t>Contact</a:t>
            </a:r>
            <a:r>
              <a:rPr lang="nb-NO" sz="2000" b="1" dirty="0" smtClean="0">
                <a:solidFill>
                  <a:prstClr val="black"/>
                </a:solidFill>
              </a:rPr>
              <a:t> Force </a:t>
            </a:r>
            <a:r>
              <a:rPr lang="nb-NO" sz="2000" b="1" dirty="0" err="1" smtClean="0">
                <a:solidFill>
                  <a:prstClr val="black"/>
                </a:solidFill>
              </a:rPr>
              <a:t>on</a:t>
            </a:r>
            <a:r>
              <a:rPr lang="nb-NO" sz="2000" b="1" dirty="0" smtClean="0">
                <a:solidFill>
                  <a:prstClr val="black"/>
                </a:solidFill>
              </a:rPr>
              <a:t> </a:t>
            </a:r>
            <a:r>
              <a:rPr lang="nb-NO" sz="2000" b="1" dirty="0" err="1" smtClean="0">
                <a:solidFill>
                  <a:prstClr val="black"/>
                </a:solidFill>
              </a:rPr>
              <a:t>Casing</a:t>
            </a:r>
            <a:endParaRPr lang="nb-NO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Stress </a:t>
            </a:r>
            <a:r>
              <a:rPr lang="nb-NO" dirty="0" err="1" smtClean="0"/>
              <a:t>Path</a:t>
            </a:r>
            <a:r>
              <a:rPr lang="nb-NO" dirty="0" smtClean="0"/>
              <a:t> &amp; </a:t>
            </a:r>
            <a:r>
              <a:rPr lang="nb-NO" dirty="0" err="1" smtClean="0"/>
              <a:t>Favourable</a:t>
            </a:r>
            <a:r>
              <a:rPr lang="nb-NO" dirty="0" smtClean="0"/>
              <a:t> Rock </a:t>
            </a:r>
            <a:r>
              <a:rPr lang="nb-NO" dirty="0" err="1" smtClean="0"/>
              <a:t>Strength</a:t>
            </a:r>
            <a:r>
              <a:rPr lang="nb-NO" dirty="0" smtClean="0"/>
              <a:t> Properties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4063475"/>
            <a:ext cx="11160695" cy="1008658"/>
          </a:xfrm>
        </p:spPr>
        <p:txBody>
          <a:bodyPr/>
          <a:lstStyle/>
          <a:p>
            <a:r>
              <a:rPr lang="en-US" dirty="0"/>
              <a:t>This plot is showing the </a:t>
            </a:r>
            <a:r>
              <a:rPr lang="en-US" dirty="0" err="1"/>
              <a:t>stresspath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an element at the fringe of the no shear stress zone</a:t>
            </a:r>
          </a:p>
          <a:p>
            <a:r>
              <a:rPr lang="en-US" dirty="0"/>
              <a:t>The point is at the boundary </a:t>
            </a:r>
            <a:r>
              <a:rPr lang="en-US" dirty="0" smtClean="0"/>
              <a:t>of no shear stress </a:t>
            </a:r>
            <a:endParaRPr lang="en-US" dirty="0"/>
          </a:p>
          <a:p>
            <a:r>
              <a:rPr lang="en-US" dirty="0"/>
              <a:t>Points outside this region follows a distinctly different deformation mode to those within the </a:t>
            </a:r>
            <a:r>
              <a:rPr lang="en-US" dirty="0" smtClean="0"/>
              <a:t>no shear stress zone</a:t>
            </a:r>
            <a:endParaRPr lang="en-US" dirty="0"/>
          </a:p>
          <a:p>
            <a:r>
              <a:rPr lang="en-US" dirty="0"/>
              <a:t>Material within this </a:t>
            </a:r>
            <a:r>
              <a:rPr lang="en-US" dirty="0" smtClean="0"/>
              <a:t>no shear stress zone </a:t>
            </a:r>
            <a:r>
              <a:rPr lang="en-US" dirty="0"/>
              <a:t>could be regarded as liquefied as the material temporarily can not carry any shear </a:t>
            </a:r>
            <a:r>
              <a:rPr lang="en-US" dirty="0" smtClean="0"/>
              <a:t>stress</a:t>
            </a:r>
          </a:p>
          <a:p>
            <a:r>
              <a:rPr lang="en-US" dirty="0" smtClean="0"/>
              <a:t>Materials with low strength and low internal friction angle are the most prone to show this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556792"/>
            <a:ext cx="5984471" cy="2264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304" y="1748465"/>
            <a:ext cx="2016224" cy="21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8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nb-NO" dirty="0" smtClean="0"/>
              <a:t>Equipment and </a:t>
            </a:r>
            <a:r>
              <a:rPr lang="nb-NO" dirty="0" err="1" smtClean="0"/>
              <a:t>sequence</a:t>
            </a:r>
            <a:r>
              <a:rPr lang="nb-NO" dirty="0" smtClean="0"/>
              <a:t> for </a:t>
            </a:r>
            <a:r>
              <a:rPr lang="nb-NO" dirty="0" err="1" smtClean="0"/>
              <a:t>barrier</a:t>
            </a:r>
            <a:r>
              <a:rPr lang="nb-NO" dirty="0" smtClean="0"/>
              <a:t> </a:t>
            </a:r>
            <a:r>
              <a:rPr lang="nb-NO" dirty="0" err="1" smtClean="0"/>
              <a:t>verification</a:t>
            </a:r>
            <a:endParaRPr lang="nb-NO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33"/>
          </p:nvPr>
        </p:nvSpPr>
        <p:spPr>
          <a:xfrm>
            <a:off x="8174281" y="2981744"/>
            <a:ext cx="3784988" cy="884191"/>
          </a:xfrm>
        </p:spPr>
        <p:txBody>
          <a:bodyPr/>
          <a:lstStyle/>
          <a:p>
            <a:r>
              <a:rPr lang="nb-NO" dirty="0" err="1" smtClean="0"/>
              <a:t>Openhole</a:t>
            </a:r>
            <a:r>
              <a:rPr lang="nb-NO" dirty="0" smtClean="0"/>
              <a:t> annulus </a:t>
            </a:r>
            <a:r>
              <a:rPr lang="nb-NO" dirty="0" err="1" smtClean="0"/>
              <a:t>packer</a:t>
            </a:r>
            <a:r>
              <a:rPr lang="nb-NO" dirty="0" smtClean="0"/>
              <a:t> (OHAP)</a:t>
            </a:r>
          </a:p>
          <a:p>
            <a:r>
              <a:rPr lang="nb-NO" dirty="0"/>
              <a:t>W</a:t>
            </a:r>
            <a:r>
              <a:rPr lang="nb-NO" dirty="0" smtClean="0"/>
              <a:t>ireless </a:t>
            </a:r>
            <a:r>
              <a:rPr lang="nb-NO" dirty="0" err="1" smtClean="0"/>
              <a:t>pressure</a:t>
            </a:r>
            <a:r>
              <a:rPr lang="nb-NO" dirty="0" smtClean="0"/>
              <a:t> sensors (PS)</a:t>
            </a:r>
          </a:p>
          <a:p>
            <a:r>
              <a:rPr lang="nb-NO" dirty="0" smtClean="0"/>
              <a:t>Port </a:t>
            </a:r>
            <a:r>
              <a:rPr lang="nb-NO" dirty="0" err="1" smtClean="0"/>
              <a:t>collars</a:t>
            </a:r>
            <a:r>
              <a:rPr lang="nb-NO" dirty="0" smtClean="0"/>
              <a:t> (PC)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err="1" smtClean="0"/>
              <a:t>Well</a:t>
            </a:r>
            <a:r>
              <a:rPr lang="nb-NO" dirty="0" smtClean="0"/>
              <a:t> IS </a:t>
            </a:r>
            <a:r>
              <a:rPr lang="nb-NO" dirty="0" err="1" smtClean="0"/>
              <a:t>currently</a:t>
            </a:r>
            <a:r>
              <a:rPr lang="nb-NO" dirty="0" smtClean="0"/>
              <a:t>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drilled</a:t>
            </a:r>
            <a:r>
              <a:rPr lang="nb-NO" dirty="0" smtClean="0"/>
              <a:t>!!</a:t>
            </a:r>
            <a:endParaRPr lang="nb-NO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34"/>
          </p:nvPr>
        </p:nvSpPr>
        <p:spPr>
          <a:xfrm>
            <a:off x="515937" y="5157191"/>
            <a:ext cx="7020223" cy="1008659"/>
          </a:xfrm>
        </p:spPr>
        <p:txBody>
          <a:bodyPr/>
          <a:lstStyle/>
          <a:p>
            <a:r>
              <a:rPr lang="nb-NO" dirty="0" smtClean="0"/>
              <a:t>Drilling and </a:t>
            </a:r>
            <a:r>
              <a:rPr lang="nb-NO" dirty="0" err="1" smtClean="0"/>
              <a:t>geo</a:t>
            </a:r>
            <a:r>
              <a:rPr lang="nb-NO" dirty="0" smtClean="0"/>
              <a:t>-stopping 5-8 m TVD over </a:t>
            </a:r>
            <a:r>
              <a:rPr lang="nb-NO" dirty="0" err="1" smtClean="0"/>
              <a:t>depleted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endParaRPr lang="nb-NO" dirty="0" smtClean="0"/>
          </a:p>
          <a:p>
            <a:r>
              <a:rPr lang="nb-NO" dirty="0" err="1" smtClean="0"/>
              <a:t>Pick</a:t>
            </a:r>
            <a:r>
              <a:rPr lang="nb-NO" dirty="0" smtClean="0"/>
              <a:t> up drilling liner </a:t>
            </a:r>
            <a:r>
              <a:rPr lang="nb-NO" dirty="0" err="1" smtClean="0"/>
              <a:t>assembly</a:t>
            </a:r>
            <a:r>
              <a:rPr lang="nb-NO" dirty="0" smtClean="0"/>
              <a:t> and drill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depleted</a:t>
            </a:r>
            <a:r>
              <a:rPr lang="nb-NO" dirty="0" smtClean="0"/>
              <a:t> </a:t>
            </a:r>
            <a:r>
              <a:rPr lang="nb-NO" dirty="0" err="1" smtClean="0"/>
              <a:t>reservoir</a:t>
            </a:r>
            <a:endParaRPr lang="nb-NO" dirty="0" smtClean="0"/>
          </a:p>
          <a:p>
            <a:r>
              <a:rPr lang="nb-NO" dirty="0" smtClean="0"/>
              <a:t>Goes </a:t>
            </a:r>
            <a:r>
              <a:rPr lang="nb-NO" dirty="0" err="1" smtClean="0"/>
              <a:t>on</a:t>
            </a:r>
            <a:r>
              <a:rPr lang="nb-NO" dirty="0" smtClean="0"/>
              <a:t> losses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r>
              <a:rPr lang="nb-NO" dirty="0" smtClean="0"/>
              <a:t> </a:t>
            </a:r>
            <a:r>
              <a:rPr lang="nb-NO" dirty="0" err="1" smtClean="0"/>
              <a:t>rapidly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annulus</a:t>
            </a:r>
          </a:p>
          <a:p>
            <a:r>
              <a:rPr lang="nb-NO" dirty="0" smtClean="0"/>
              <a:t>Stop losses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inside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en-US" dirty="0" smtClean="0"/>
              <a:t>ball/plug</a:t>
            </a:r>
            <a:r>
              <a:rPr lang="nb-NO" dirty="0" smtClean="0"/>
              <a:t>, losses in annulus most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cure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endParaRPr lang="nb-NO" dirty="0" smtClean="0"/>
          </a:p>
          <a:p>
            <a:r>
              <a:rPr lang="nb-NO" dirty="0" smtClean="0"/>
              <a:t>Set liner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packer</a:t>
            </a:r>
            <a:endParaRPr lang="nb-NO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dirty="0" smtClean="0"/>
              <a:t>Drilling </a:t>
            </a:r>
            <a:r>
              <a:rPr lang="nb-NO" dirty="0" err="1" smtClean="0"/>
              <a:t>sequence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drilling liner</a:t>
            </a:r>
          </a:p>
          <a:p>
            <a:r>
              <a:rPr lang="nb-NO" dirty="0" smtClean="0"/>
              <a:t>(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1993)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368" y="252690"/>
            <a:ext cx="11160696" cy="775597"/>
          </a:xfrm>
        </p:spPr>
        <p:txBody>
          <a:bodyPr/>
          <a:lstStyle/>
          <a:p>
            <a:r>
              <a:rPr lang="en-US" dirty="0"/>
              <a:t>G-9 Well: Activation and Verification of Shale Barrier During New Well Construction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6891671" cy="304363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891671" y="1947275"/>
            <a:ext cx="957751" cy="3424876"/>
            <a:chOff x="6891671" y="1947275"/>
            <a:chExt cx="957751" cy="34248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3647" y="2495601"/>
              <a:ext cx="485775" cy="287655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395727" y="1976141"/>
              <a:ext cx="0" cy="3245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>
              <a:off x="7395727" y="5005574"/>
              <a:ext cx="288032" cy="21602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63647" y="4400546"/>
              <a:ext cx="72008" cy="1485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363647" y="2981744"/>
              <a:ext cx="72008" cy="1485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371828" y="4662559"/>
              <a:ext cx="72008" cy="148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59723" y="4154782"/>
              <a:ext cx="72008" cy="148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71828" y="3210913"/>
              <a:ext cx="72008" cy="148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71828" y="2724770"/>
              <a:ext cx="72008" cy="148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flipV="1">
              <a:off x="7407832" y="1988186"/>
              <a:ext cx="288032" cy="21602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376530" y="2204210"/>
              <a:ext cx="72008" cy="148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30400" indent="-230400"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nb-NO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35687" y="4640711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PS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15723" y="4145358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PS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1814" y="3187481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PS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70664" y="2711143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PS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10789" y="2173694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PS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91671" y="1947275"/>
              <a:ext cx="579158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OHAP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38788" y="4375415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PC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70664" y="2957424"/>
              <a:ext cx="360040" cy="2880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F0071"/>
                </a:buClr>
                <a:buSzPct val="100000"/>
              </a:pPr>
              <a:r>
                <a:rPr lang="nb-NO" sz="1400" dirty="0" smtClean="0">
                  <a:solidFill>
                    <a:prstClr val="black"/>
                  </a:solidFill>
                </a:rPr>
                <a:t>PC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9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ysClr val="window" lastClr="FFFFFF"/>
      </a:lt1>
      <a:dk2>
        <a:srgbClr val="B9B5BA"/>
      </a:dk2>
      <a:lt2>
        <a:srgbClr val="B9B5BA"/>
      </a:lt2>
      <a:accent1>
        <a:srgbClr val="DF0071"/>
      </a:accent1>
      <a:accent2>
        <a:srgbClr val="000000"/>
      </a:accent2>
      <a:accent3>
        <a:srgbClr val="808080"/>
      </a:accent3>
      <a:accent4>
        <a:srgbClr val="BFBFBF"/>
      </a:accent4>
      <a:accent5>
        <a:srgbClr val="00A030"/>
      </a:accent5>
      <a:accent6>
        <a:srgbClr val="EE7900"/>
      </a:accent6>
      <a:hlink>
        <a:srgbClr val="002060"/>
      </a:hlink>
      <a:folHlink>
        <a:srgbClr val="808080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</a:spPr>
      <a:bodyPr rtlCol="0" anchor="ctr" anchorCtr="0"/>
      <a:lstStyle>
        <a:defPPr marL="230400" indent="-230400" algn="ctr">
          <a:spcBef>
            <a:spcPts val="300"/>
          </a:spcBef>
          <a:spcAft>
            <a:spcPts val="300"/>
          </a:spcAft>
          <a:buClr>
            <a:schemeClr val="accent1"/>
          </a:buClr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txDef>
      <a:spPr/>
      <a:bodyPr vert="horz" wrap="square" lIns="0" tIns="0" rIns="0" bIns="0" rtlCol="0" anchor="t">
        <a:noAutofit/>
      </a:bodyPr>
      <a:lstStyle>
        <a:defPPr marL="228600" indent="-228600">
          <a:spcBef>
            <a:spcPts val="300"/>
          </a:spcBef>
          <a:spcAft>
            <a:spcPts val="300"/>
          </a:spcAft>
          <a:buClr>
            <a:srgbClr val="DF0071"/>
          </a:buClr>
          <a:buSzPct val="100000"/>
          <a:buFont typeface="Wingdings" pitchFamily="2" charset="2"/>
          <a:buChar char=""/>
          <a:defRPr sz="1400" dirty="0">
            <a:solidFill>
              <a:prstClr val="black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_2016" id="{D7D9CCDC-E2C5-144C-8EED-5FE7A95ADE8C}" vid="{4D2A1C7A-E7CB-7C4B-A301-11ECE01F9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881</TotalTime>
  <Words>1368</Words>
  <Application>Microsoft Office PowerPoint</Application>
  <PresentationFormat>Widescreen</PresentationFormat>
  <Paragraphs>128</Paragraphs>
  <Slides>16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HelveticaNeueLT Std Lt</vt:lpstr>
      <vt:lpstr>Univers 55</vt:lpstr>
      <vt:lpstr>Wingdings</vt:lpstr>
      <vt:lpstr>Office-tema</vt:lpstr>
      <vt:lpstr>think-cell Slide</vt:lpstr>
      <vt:lpstr>PowerPoint Presentation</vt:lpstr>
      <vt:lpstr>Outline</vt:lpstr>
      <vt:lpstr>Creeping Shales Vs. Activating the Shale</vt:lpstr>
      <vt:lpstr>Rock Yield Surface in 3D</vt:lpstr>
      <vt:lpstr>Methods to Activate Barriers</vt:lpstr>
      <vt:lpstr>Activating Shale Barriers with Rapid Pressure Drop </vt:lpstr>
      <vt:lpstr>Numerical Simulation of Pressure Drop in Annulus</vt:lpstr>
      <vt:lpstr>Stress Path &amp; Favourable Rock Strength Properties</vt:lpstr>
      <vt:lpstr>G-9 Well: Activation and Verification of Shale Barrier During New Well Construction</vt:lpstr>
      <vt:lpstr>G-9 Results</vt:lpstr>
      <vt:lpstr>PowerPoint Presentation</vt:lpstr>
      <vt:lpstr>G-20</vt:lpstr>
      <vt:lpstr>Results from G-20</vt:lpstr>
      <vt:lpstr>Re-logged 19 days later</vt:lpstr>
      <vt:lpstr>Summary</vt:lpstr>
      <vt:lpstr>PowerPoint Presentation</vt:lpstr>
    </vt:vector>
  </TitlesOfParts>
  <Manager/>
  <Company>Aker BP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Tone Maria Hagh</dc:creator>
  <cp:keywords/>
  <dc:description/>
  <cp:lastModifiedBy>Tron Golder Kristiansen</cp:lastModifiedBy>
  <cp:revision>72</cp:revision>
  <dcterms:created xsi:type="dcterms:W3CDTF">2016-11-01T13:32:45Z</dcterms:created>
  <dcterms:modified xsi:type="dcterms:W3CDTF">2017-10-04T15:37:51Z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