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0.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483672" r:id="rId2"/>
    <p:sldMasterId id="2147483684" r:id="rId3"/>
    <p:sldMasterId id="2147483697" r:id="rId4"/>
  </p:sldMasterIdLst>
  <p:notesMasterIdLst>
    <p:notesMasterId r:id="rId45"/>
  </p:notesMasterIdLst>
  <p:sldIdLst>
    <p:sldId id="294" r:id="rId5"/>
    <p:sldId id="295" r:id="rId6"/>
    <p:sldId id="297" r:id="rId7"/>
    <p:sldId id="298" r:id="rId8"/>
    <p:sldId id="299" r:id="rId9"/>
    <p:sldId id="301" r:id="rId10"/>
    <p:sldId id="300" r:id="rId11"/>
    <p:sldId id="360" r:id="rId12"/>
    <p:sldId id="346" r:id="rId13"/>
    <p:sldId id="303" r:id="rId14"/>
    <p:sldId id="304" r:id="rId15"/>
    <p:sldId id="305" r:id="rId16"/>
    <p:sldId id="307" r:id="rId17"/>
    <p:sldId id="347" r:id="rId18"/>
    <p:sldId id="350" r:id="rId19"/>
    <p:sldId id="353" r:id="rId20"/>
    <p:sldId id="312" r:id="rId21"/>
    <p:sldId id="313" r:id="rId22"/>
    <p:sldId id="358" r:id="rId23"/>
    <p:sldId id="318" r:id="rId24"/>
    <p:sldId id="296" r:id="rId25"/>
    <p:sldId id="320" r:id="rId26"/>
    <p:sldId id="319" r:id="rId27"/>
    <p:sldId id="344" r:id="rId28"/>
    <p:sldId id="357" r:id="rId29"/>
    <p:sldId id="356" r:id="rId30"/>
    <p:sldId id="308" r:id="rId31"/>
    <p:sldId id="309" r:id="rId32"/>
    <p:sldId id="349" r:id="rId33"/>
    <p:sldId id="348" r:id="rId34"/>
    <p:sldId id="310" r:id="rId35"/>
    <p:sldId id="351" r:id="rId36"/>
    <p:sldId id="352" r:id="rId37"/>
    <p:sldId id="311" r:id="rId38"/>
    <p:sldId id="354" r:id="rId39"/>
    <p:sldId id="355" r:id="rId40"/>
    <p:sldId id="317" r:id="rId41"/>
    <p:sldId id="343" r:id="rId42"/>
    <p:sldId id="314" r:id="rId43"/>
    <p:sldId id="345" r:id="rId44"/>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8"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8"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8"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8"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pitchFamily="8"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pitchFamily="8"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pitchFamily="8"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pitchFamily="8"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pitchFamily="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FFF"/>
    <a:srgbClr val="000099"/>
    <a:srgbClr val="FF6600"/>
    <a:srgbClr val="0000FF"/>
    <a:srgbClr val="0033CC"/>
    <a:srgbClr val="E7F6FF"/>
    <a:srgbClr val="E2E3FF"/>
    <a:srgbClr val="DEE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41" autoAdjust="0"/>
    <p:restoredTop sz="94706" autoAdjust="0"/>
  </p:normalViewPr>
  <p:slideViewPr>
    <p:cSldViewPr>
      <p:cViewPr varScale="1">
        <p:scale>
          <a:sx n="74" d="100"/>
          <a:sy n="74" d="100"/>
        </p:scale>
        <p:origin x="166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PROD75-FS5.admin.netl.doe.gov\home\Kutchkob\myfiles\EPAct%20UDW\TRS%20Publications\Strength\Copy%20of%20NETL%20Cement%20Testing%20Data%2020132607_foamed%20cemen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Schlumberger%20depressurized\Physical%20Properties\Sch_field_gen_data_expanded.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Baker%20Hughes\Graphs%20for%20TR.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Baker%20Hughes\Graphs%20for%20TR.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Baker%20Hughes\Graphs%20for%20TR.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Baker%20Hughes\Graphs%20for%20TR.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Baker%20Hughes\Graphs%20for%20TR.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Baker%20Hughes\Graphs%20for%20TR.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Baker%20Hughes\Graphs%20for%20TR.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Baker%20Hughes\Graphs%20for%20TR.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PROD75-FS5.admin.netl.doe.gov\home\Kutchkob\myfiles\EPAct%20UDW\TRS%20Publications\Strength\Copy%20of%20NETL%20Cement%20Testing%20Data%2020132607_foamed%20cement.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Halliburton\Copy%20of%20Permeability%20data%20w_Klink_position_with%20A1_Redo.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Halliburton\Copy%20of%20Permeability%20data%20w_Klink_position_with%20A1_Redo.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Halliburton\Copy%20of%20Permeability%20data%20w_Klink_position_with%20A1_Redo.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Halliburton\Copy%20of%20Permeability%20data%20w_Klink_position_with%20A1_Redo.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Halliburton\Copy%20of%20Permeability%20data%20w_Klink_position_with%20A1_Redo.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Halliburton\Copy%20of%20Permeability%20data%20w_Klink_position_with%20A1_Redo.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Halliburton\Copy%20of%20Permeability%20data%20w_Klink_position_with%20A1_Redo.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Halliburton\Copy%20of%20Permeability%20data%20w_Klink_position_with%20A1_Redo.xlsx" TargetMode="External"/><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Schlumberger%20depressurized\Physical%20Properties\Sch_field_gen_data_expande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Schlumberger%20depressurized\Physical%20Properties\Sch_field_gen_data_expande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Schlumberger%20depressurized\Physical%20Properties\Sch_field_gen_data_expanded.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Schlumberger%20depressurized\Physical%20Properties\Sch_field_gen_data_expanded.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Schlumberger%20depressurized\Physical%20Properties\Sch_field_gen_data_expanded.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Schlumberger%20depressurized\Physical%20Properties\Sch_field_gen_data_expanded.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PROD75-FS6.admin.netl.doe.gov\home\KUTCHKOB\myfiles\EPAct%20UDW\Field%20Generated%20FC\Schlumberger%20depressurized\Physical%20Properties\Sch_field_gen_data_expanded.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600" dirty="0"/>
              <a:t>Young's Modulus vs. Entrained Air</a:t>
            </a:r>
          </a:p>
        </c:rich>
      </c:tx>
      <c:layout/>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1"/>
          <c:order val="0"/>
          <c:tx>
            <c:strRef>
              <c:f>'Data Tables'!$O$84</c:f>
              <c:strCache>
                <c:ptCount val="1"/>
                <c:pt idx="0">
                  <c:v>FCR1</c:v>
                </c:pt>
              </c:strCache>
            </c:strRef>
          </c:tx>
          <c:spPr>
            <a:solidFill>
              <a:schemeClr val="accent2"/>
            </a:solidFill>
            <a:ln>
              <a:noFill/>
            </a:ln>
            <a:effectLst/>
          </c:spPr>
          <c:invertIfNegative val="0"/>
          <c:cat>
            <c:numRef>
              <c:f>'Data Tables'!$N$85:$N$88</c:f>
              <c:numCache>
                <c:formatCode>0%</c:formatCode>
                <c:ptCount val="4"/>
                <c:pt idx="0">
                  <c:v>0.1</c:v>
                </c:pt>
                <c:pt idx="1">
                  <c:v>0.2</c:v>
                </c:pt>
                <c:pt idx="2">
                  <c:v>0.3</c:v>
                </c:pt>
                <c:pt idx="3">
                  <c:v>0.4</c:v>
                </c:pt>
              </c:numCache>
            </c:numRef>
          </c:cat>
          <c:val>
            <c:numRef>
              <c:f>'Data Tables'!$O$85:$O$88</c:f>
              <c:numCache>
                <c:formatCode>General</c:formatCode>
                <c:ptCount val="4"/>
                <c:pt idx="0">
                  <c:v>748178</c:v>
                </c:pt>
                <c:pt idx="1">
                  <c:v>585961</c:v>
                </c:pt>
                <c:pt idx="2">
                  <c:v>436483</c:v>
                </c:pt>
                <c:pt idx="3">
                  <c:v>310089</c:v>
                </c:pt>
              </c:numCache>
            </c:numRef>
          </c:val>
          <c:extLst xmlns:c16r2="http://schemas.microsoft.com/office/drawing/2015/06/chart">
            <c:ext xmlns:c16="http://schemas.microsoft.com/office/drawing/2014/chart" uri="{C3380CC4-5D6E-409C-BE32-E72D297353CC}">
              <c16:uniqueId val="{00000000-71F4-49D5-A963-AFFC87A719C5}"/>
            </c:ext>
          </c:extLst>
        </c:ser>
        <c:ser>
          <c:idx val="2"/>
          <c:order val="1"/>
          <c:tx>
            <c:strRef>
              <c:f>'Data Tables'!$P$84</c:f>
              <c:strCache>
                <c:ptCount val="1"/>
                <c:pt idx="0">
                  <c:v>FCR2</c:v>
                </c:pt>
              </c:strCache>
            </c:strRef>
          </c:tx>
          <c:spPr>
            <a:solidFill>
              <a:srgbClr val="FFC000"/>
            </a:solidFill>
            <a:ln>
              <a:noFill/>
            </a:ln>
            <a:effectLst/>
          </c:spPr>
          <c:invertIfNegative val="0"/>
          <c:cat>
            <c:numRef>
              <c:f>'Data Tables'!$N$85:$N$88</c:f>
              <c:numCache>
                <c:formatCode>0%</c:formatCode>
                <c:ptCount val="4"/>
                <c:pt idx="0">
                  <c:v>0.1</c:v>
                </c:pt>
                <c:pt idx="1">
                  <c:v>0.2</c:v>
                </c:pt>
                <c:pt idx="2">
                  <c:v>0.3</c:v>
                </c:pt>
                <c:pt idx="3">
                  <c:v>0.4</c:v>
                </c:pt>
              </c:numCache>
            </c:numRef>
          </c:cat>
          <c:val>
            <c:numRef>
              <c:f>'Data Tables'!$P$85:$P$88</c:f>
              <c:numCache>
                <c:formatCode>0</c:formatCode>
                <c:ptCount val="4"/>
                <c:pt idx="0">
                  <c:v>520177.75</c:v>
                </c:pt>
                <c:pt idx="1">
                  <c:v>463177.6875</c:v>
                </c:pt>
                <c:pt idx="2">
                  <c:v>432481.859375</c:v>
                </c:pt>
                <c:pt idx="3">
                  <c:v>431481.57421875</c:v>
                </c:pt>
              </c:numCache>
            </c:numRef>
          </c:val>
          <c:extLst xmlns:c16r2="http://schemas.microsoft.com/office/drawing/2015/06/chart">
            <c:ext xmlns:c16="http://schemas.microsoft.com/office/drawing/2014/chart" uri="{C3380CC4-5D6E-409C-BE32-E72D297353CC}">
              <c16:uniqueId val="{00000001-71F4-49D5-A963-AFFC87A719C5}"/>
            </c:ext>
          </c:extLst>
        </c:ser>
        <c:dLbls>
          <c:showLegendKey val="0"/>
          <c:showVal val="0"/>
          <c:showCatName val="0"/>
          <c:showSerName val="0"/>
          <c:showPercent val="0"/>
          <c:showBubbleSize val="0"/>
        </c:dLbls>
        <c:gapWidth val="267"/>
        <c:overlap val="-43"/>
        <c:axId val="146074208"/>
        <c:axId val="146071072"/>
      </c:barChart>
      <c:catAx>
        <c:axId val="146074208"/>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dirty="0"/>
                  <a:t>Entrained</a:t>
                </a:r>
                <a:r>
                  <a:rPr lang="en-US" baseline="0" dirty="0"/>
                  <a:t> Air (%) </a:t>
                </a:r>
                <a:endParaRPr lang="en-US" dirty="0"/>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46071072"/>
        <c:crosses val="autoZero"/>
        <c:auto val="1"/>
        <c:lblAlgn val="ctr"/>
        <c:lblOffset val="100"/>
        <c:noMultiLvlLbl val="0"/>
      </c:catAx>
      <c:valAx>
        <c:axId val="14607107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n-US" sz="1600" dirty="0"/>
                  <a:t>Young's modulus (psi)</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n-US"/>
            </a:p>
          </c:txPr>
        </c:title>
        <c:numFmt formatCode="0.00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46074208"/>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Permeability of CP Cylinder E1</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strRef>
              <c:f>'All graphs'!$E$1</c:f>
              <c:strCache>
                <c:ptCount val="1"/>
                <c:pt idx="0">
                  <c:v>Permeability (mD)</c:v>
                </c:pt>
              </c:strCache>
            </c:strRef>
          </c:tx>
          <c:spPr>
            <a:ln w="25400" cap="rnd">
              <a:noFill/>
              <a:round/>
            </a:ln>
            <a:effectLst/>
          </c:spPr>
          <c:marker>
            <c:symbol val="diamond"/>
            <c:size val="6"/>
            <c:spPr>
              <a:solidFill>
                <a:srgbClr val="000080"/>
              </a:solidFill>
              <a:ln w="15875">
                <a:solidFill>
                  <a:schemeClr val="accent1"/>
                </a:solidFill>
                <a:round/>
              </a:ln>
              <a:effectLst/>
            </c:spPr>
          </c:marker>
          <c:xVal>
            <c:numRef>
              <c:f>'All graphs'!$W$32:$W$38</c:f>
              <c:numCache>
                <c:formatCode>0.00</c:formatCode>
                <c:ptCount val="7"/>
                <c:pt idx="0">
                  <c:v>0.03</c:v>
                </c:pt>
                <c:pt idx="1">
                  <c:v>0.06</c:v>
                </c:pt>
                <c:pt idx="2">
                  <c:v>0.11</c:v>
                </c:pt>
                <c:pt idx="3">
                  <c:v>0.2</c:v>
                </c:pt>
                <c:pt idx="4">
                  <c:v>0.2</c:v>
                </c:pt>
                <c:pt idx="5">
                  <c:v>0.04</c:v>
                </c:pt>
                <c:pt idx="6">
                  <c:v>0.01</c:v>
                </c:pt>
              </c:numCache>
            </c:numRef>
          </c:xVal>
          <c:yVal>
            <c:numRef>
              <c:f>'All graphs'!$C$2:$C$9</c:f>
              <c:numCache>
                <c:formatCode>General</c:formatCode>
                <c:ptCount val="8"/>
                <c:pt idx="0">
                  <c:v>544.28499999999985</c:v>
                </c:pt>
                <c:pt idx="1">
                  <c:v>494.40999999999991</c:v>
                </c:pt>
                <c:pt idx="2">
                  <c:v>456.55999999999989</c:v>
                </c:pt>
                <c:pt idx="3">
                  <c:v>400.03999999999991</c:v>
                </c:pt>
                <c:pt idx="4">
                  <c:v>333.49499999999995</c:v>
                </c:pt>
                <c:pt idx="5">
                  <c:v>265.82</c:v>
                </c:pt>
                <c:pt idx="6">
                  <c:v>190.77</c:v>
                </c:pt>
                <c:pt idx="7">
                  <c:v>116.81</c:v>
                </c:pt>
              </c:numCache>
            </c:numRef>
          </c:yVal>
          <c:smooth val="0"/>
          <c:extLst xmlns:c16r2="http://schemas.microsoft.com/office/drawing/2015/06/chart">
            <c:ext xmlns:c16="http://schemas.microsoft.com/office/drawing/2014/chart" uri="{C3380CC4-5D6E-409C-BE32-E72D297353CC}">
              <c16:uniqueId val="{00000000-D467-4458-878F-DDA4DA13A229}"/>
            </c:ext>
          </c:extLst>
        </c:ser>
        <c:dLbls>
          <c:showLegendKey val="0"/>
          <c:showVal val="0"/>
          <c:showCatName val="0"/>
          <c:showSerName val="0"/>
          <c:showPercent val="0"/>
          <c:showBubbleSize val="0"/>
        </c:dLbls>
        <c:axId val="185826376"/>
        <c:axId val="185831864"/>
      </c:scatterChart>
      <c:valAx>
        <c:axId val="185826376"/>
        <c:scaling>
          <c:orientation val="minMax"/>
          <c:max val="1.5"/>
          <c:min val="0"/>
        </c:scaling>
        <c:delete val="0"/>
        <c:axPos val="b"/>
        <c:title>
          <c:tx>
            <c:rich>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r>
                  <a:rPr lang="en-US" sz="1100" b="0" i="0" baseline="0" dirty="0">
                    <a:effectLst/>
                  </a:rPr>
                  <a:t>Permeability (mD)</a:t>
                </a:r>
                <a:endParaRPr lang="en-US" sz="1100" b="0" dirty="0">
                  <a:effectLst/>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5831864"/>
        <c:crosses val="autoZero"/>
        <c:crossBetween val="midCat"/>
      </c:valAx>
      <c:valAx>
        <c:axId val="18583186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i="0" baseline="0" dirty="0">
                    <a:effectLst/>
                  </a:rPr>
                  <a:t>Relative Position in CP Cylinder (mm)</a:t>
                </a:r>
                <a:endParaRPr lang="en-US" sz="800" b="0" dirty="0">
                  <a:effectLst/>
                </a:endParaRPr>
              </a:p>
            </c:rich>
          </c:tx>
          <c:layout>
            <c:manualLayout>
              <c:xMode val="edge"/>
              <c:yMode val="edge"/>
              <c:x val="4.4893378226711557E-2"/>
              <c:y val="0.18747331583552054"/>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5826376"/>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Porosity of CP Cylinder A1</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v>A1</c:v>
          </c:tx>
          <c:spPr>
            <a:ln w="25400" cap="rnd">
              <a:noFill/>
              <a:round/>
            </a:ln>
            <a:effectLst/>
          </c:spPr>
          <c:marker>
            <c:symbol val="diamond"/>
            <c:size val="6"/>
            <c:spPr>
              <a:solidFill>
                <a:srgbClr val="000080"/>
              </a:solidFill>
              <a:ln w="15875">
                <a:solidFill>
                  <a:schemeClr val="accent1"/>
                </a:solidFill>
                <a:round/>
              </a:ln>
              <a:effectLst/>
            </c:spPr>
          </c:marker>
          <c:xVal>
            <c:numRef>
              <c:f>'[1]TR Graphs'!$AE$3:$AE$12</c:f>
              <c:numCache>
                <c:formatCode>0.00</c:formatCode>
                <c:ptCount val="10"/>
                <c:pt idx="0" formatCode="General">
                  <c:v>54.29</c:v>
                </c:pt>
                <c:pt idx="1">
                  <c:v>54</c:v>
                </c:pt>
                <c:pt idx="2" formatCode="General">
                  <c:v>53.37</c:v>
                </c:pt>
                <c:pt idx="3" formatCode="General">
                  <c:v>53.62</c:v>
                </c:pt>
                <c:pt idx="4" formatCode="General">
                  <c:v>54.09</c:v>
                </c:pt>
                <c:pt idx="5" formatCode="General">
                  <c:v>53.48</c:v>
                </c:pt>
                <c:pt idx="6" formatCode="General">
                  <c:v>53.27</c:v>
                </c:pt>
                <c:pt idx="7" formatCode="General">
                  <c:v>53.07</c:v>
                </c:pt>
                <c:pt idx="8" formatCode="General">
                  <c:v>53.41</c:v>
                </c:pt>
                <c:pt idx="9" formatCode="General">
                  <c:v>51.76</c:v>
                </c:pt>
              </c:numCache>
            </c:numRef>
          </c:xVal>
          <c:yVal>
            <c:numRef>
              <c:f>'[1]TR Graphs'!$AD$3:$AD$12</c:f>
              <c:numCache>
                <c:formatCode>General</c:formatCode>
                <c:ptCount val="10"/>
                <c:pt idx="0">
                  <c:v>434.18999999999994</c:v>
                </c:pt>
                <c:pt idx="1">
                  <c:v>383.34000000000003</c:v>
                </c:pt>
                <c:pt idx="2">
                  <c:v>349.54999999999995</c:v>
                </c:pt>
                <c:pt idx="3">
                  <c:v>318.74</c:v>
                </c:pt>
                <c:pt idx="4">
                  <c:v>288.83</c:v>
                </c:pt>
                <c:pt idx="5">
                  <c:v>252.8</c:v>
                </c:pt>
                <c:pt idx="6">
                  <c:v>212.36999999999998</c:v>
                </c:pt>
                <c:pt idx="7">
                  <c:v>186.46999999999997</c:v>
                </c:pt>
                <c:pt idx="8">
                  <c:v>119.42</c:v>
                </c:pt>
                <c:pt idx="9">
                  <c:v>76.509999999999991</c:v>
                </c:pt>
              </c:numCache>
            </c:numRef>
          </c:yVal>
          <c:smooth val="0"/>
          <c:extLst xmlns:c16r2="http://schemas.microsoft.com/office/drawing/2015/06/chart">
            <c:ext xmlns:c16="http://schemas.microsoft.com/office/drawing/2014/chart" uri="{C3380CC4-5D6E-409C-BE32-E72D297353CC}">
              <c16:uniqueId val="{00000000-24F6-43AA-80ED-F6E83ED0FE1F}"/>
            </c:ext>
          </c:extLst>
        </c:ser>
        <c:dLbls>
          <c:showLegendKey val="0"/>
          <c:showVal val="0"/>
          <c:showCatName val="0"/>
          <c:showSerName val="0"/>
          <c:showPercent val="0"/>
          <c:showBubbleSize val="0"/>
        </c:dLbls>
        <c:axId val="186259512"/>
        <c:axId val="186257160"/>
      </c:scatterChart>
      <c:valAx>
        <c:axId val="186259512"/>
        <c:scaling>
          <c:orientation val="minMax"/>
          <c:max val="60"/>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r>
                  <a:rPr lang="en-US" sz="1100" b="0" dirty="0"/>
                  <a:t>Porosity (%)</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6257160"/>
        <c:crosses val="autoZero"/>
        <c:crossBetween val="midCat"/>
      </c:valAx>
      <c:valAx>
        <c:axId val="186257160"/>
        <c:scaling>
          <c:orientation val="minMax"/>
          <c:max val="60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i="0" baseline="0" dirty="0">
                    <a:effectLst/>
                  </a:rPr>
                  <a:t>Relative Position in CP Cylinder (mm)</a:t>
                </a:r>
                <a:endParaRPr lang="en-US" sz="800" b="0" dirty="0">
                  <a:effectLst/>
                </a:endParaRPr>
              </a:p>
            </c:rich>
          </c:tx>
          <c:layout>
            <c:manualLayout>
              <c:xMode val="edge"/>
              <c:yMode val="edge"/>
              <c:x val="2.2727272727272728E-2"/>
              <c:y val="0.14111952861952862"/>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6259512"/>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Permeability of CP Cylinder A1</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spPr>
            <a:ln w="25400" cap="rnd">
              <a:noFill/>
              <a:round/>
            </a:ln>
            <a:effectLst/>
          </c:spPr>
          <c:marker>
            <c:symbol val="diamond"/>
            <c:size val="6"/>
            <c:spPr>
              <a:solidFill>
                <a:srgbClr val="000080"/>
              </a:solidFill>
              <a:ln w="15875">
                <a:solidFill>
                  <a:schemeClr val="accent1"/>
                </a:solidFill>
                <a:round/>
              </a:ln>
              <a:effectLst/>
            </c:spPr>
          </c:marker>
          <c:xVal>
            <c:numRef>
              <c:f>Sheet1!$E$3:$E$12</c:f>
              <c:numCache>
                <c:formatCode>General</c:formatCode>
                <c:ptCount val="10"/>
                <c:pt idx="0">
                  <c:v>4.5030000000000001</c:v>
                </c:pt>
                <c:pt idx="1">
                  <c:v>4.2969999999999997</c:v>
                </c:pt>
                <c:pt idx="2">
                  <c:v>3.0310000000000001</c:v>
                </c:pt>
                <c:pt idx="3">
                  <c:v>3.512</c:v>
                </c:pt>
                <c:pt idx="4">
                  <c:v>5.4260000000000002</c:v>
                </c:pt>
                <c:pt idx="5">
                  <c:v>24.664000000000001</c:v>
                </c:pt>
                <c:pt idx="6">
                  <c:v>20.007999999999999</c:v>
                </c:pt>
                <c:pt idx="7">
                  <c:v>18.526</c:v>
                </c:pt>
                <c:pt idx="8">
                  <c:v>14.403</c:v>
                </c:pt>
                <c:pt idx="9">
                  <c:v>16.077999999999999</c:v>
                </c:pt>
              </c:numCache>
            </c:numRef>
          </c:xVal>
          <c:yVal>
            <c:numRef>
              <c:f>Sheet1!$C$3:$C$12</c:f>
              <c:numCache>
                <c:formatCode>General</c:formatCode>
                <c:ptCount val="10"/>
                <c:pt idx="0">
                  <c:v>434.18999999999994</c:v>
                </c:pt>
                <c:pt idx="1">
                  <c:v>383.34000000000003</c:v>
                </c:pt>
                <c:pt idx="2">
                  <c:v>349.54999999999995</c:v>
                </c:pt>
                <c:pt idx="3">
                  <c:v>318.74</c:v>
                </c:pt>
                <c:pt idx="4">
                  <c:v>288.83</c:v>
                </c:pt>
                <c:pt idx="5">
                  <c:v>252.8</c:v>
                </c:pt>
                <c:pt idx="6">
                  <c:v>212.36999999999998</c:v>
                </c:pt>
                <c:pt idx="7">
                  <c:v>186.46999999999997</c:v>
                </c:pt>
                <c:pt idx="8">
                  <c:v>119.42</c:v>
                </c:pt>
                <c:pt idx="9">
                  <c:v>76.509999999999991</c:v>
                </c:pt>
              </c:numCache>
            </c:numRef>
          </c:yVal>
          <c:smooth val="0"/>
          <c:extLst xmlns:c16r2="http://schemas.microsoft.com/office/drawing/2015/06/chart">
            <c:ext xmlns:c16="http://schemas.microsoft.com/office/drawing/2014/chart" uri="{C3380CC4-5D6E-409C-BE32-E72D297353CC}">
              <c16:uniqueId val="{00000000-8D2E-40EB-9F1E-4E34F842743D}"/>
            </c:ext>
          </c:extLst>
        </c:ser>
        <c:dLbls>
          <c:showLegendKey val="0"/>
          <c:showVal val="0"/>
          <c:showCatName val="0"/>
          <c:showSerName val="0"/>
          <c:showPercent val="0"/>
          <c:showBubbleSize val="0"/>
        </c:dLbls>
        <c:axId val="186262256"/>
        <c:axId val="186257944"/>
      </c:scatterChart>
      <c:valAx>
        <c:axId val="186262256"/>
        <c:scaling>
          <c:orientation val="minMax"/>
          <c:max val="30"/>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r>
                  <a:rPr lang="en-US" sz="1100" b="0" dirty="0"/>
                  <a:t>Permeability (mD)</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cap="none" spc="0" normalizeH="0" baseline="0">
                <a:solidFill>
                  <a:schemeClr val="dk1">
                    <a:lumMod val="65000"/>
                    <a:lumOff val="35000"/>
                  </a:schemeClr>
                </a:solidFill>
                <a:latin typeface="+mn-lt"/>
                <a:ea typeface="+mn-ea"/>
                <a:cs typeface="+mn-cs"/>
              </a:defRPr>
            </a:pPr>
            <a:endParaRPr lang="en-US"/>
          </a:p>
        </c:txPr>
        <c:crossAx val="186257944"/>
        <c:crosses val="autoZero"/>
        <c:crossBetween val="midCat"/>
      </c:valAx>
      <c:valAx>
        <c:axId val="186257944"/>
        <c:scaling>
          <c:orientation val="minMax"/>
          <c:max val="60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i="0" baseline="0" dirty="0">
                    <a:effectLst/>
                  </a:rPr>
                  <a:t>Relative Position in CP Cylinder (mm)</a:t>
                </a:r>
                <a:endParaRPr lang="en-US" sz="800" b="0" dirty="0">
                  <a:effectLst/>
                </a:endParaRPr>
              </a:p>
            </c:rich>
          </c:tx>
          <c:layout>
            <c:manualLayout>
              <c:xMode val="edge"/>
              <c:yMode val="edge"/>
              <c:x val="3.9281705948372617E-2"/>
              <c:y val="0.21747200349956253"/>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6262256"/>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Porosity of CP Cylinder A3</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strRef>
              <c:f>Sheet1!$A$14</c:f>
              <c:strCache>
                <c:ptCount val="1"/>
                <c:pt idx="0">
                  <c:v>A3</c:v>
                </c:pt>
              </c:strCache>
            </c:strRef>
          </c:tx>
          <c:spPr>
            <a:ln w="25400" cap="rnd">
              <a:noFill/>
              <a:round/>
            </a:ln>
            <a:effectLst/>
          </c:spPr>
          <c:marker>
            <c:symbol val="diamond"/>
            <c:size val="6"/>
            <c:spPr>
              <a:solidFill>
                <a:srgbClr val="000080"/>
              </a:solidFill>
              <a:ln w="15875">
                <a:solidFill>
                  <a:schemeClr val="accent1"/>
                </a:solidFill>
                <a:round/>
              </a:ln>
              <a:effectLst/>
            </c:spPr>
          </c:marker>
          <c:xVal>
            <c:numRef>
              <c:f>Sheet1!$D$16:$D$24</c:f>
              <c:numCache>
                <c:formatCode>General</c:formatCode>
                <c:ptCount val="9"/>
                <c:pt idx="0">
                  <c:v>58.56</c:v>
                </c:pt>
                <c:pt idx="1">
                  <c:v>54.83</c:v>
                </c:pt>
                <c:pt idx="2">
                  <c:v>53.76</c:v>
                </c:pt>
                <c:pt idx="3">
                  <c:v>53.39</c:v>
                </c:pt>
                <c:pt idx="4">
                  <c:v>54.08</c:v>
                </c:pt>
                <c:pt idx="5">
                  <c:v>53.69</c:v>
                </c:pt>
                <c:pt idx="6">
                  <c:v>52.72</c:v>
                </c:pt>
                <c:pt idx="7">
                  <c:v>52.78</c:v>
                </c:pt>
                <c:pt idx="8">
                  <c:v>49.86</c:v>
                </c:pt>
              </c:numCache>
            </c:numRef>
          </c:xVal>
          <c:yVal>
            <c:numRef>
              <c:f>Sheet1!$C$16:$C$24</c:f>
              <c:numCache>
                <c:formatCode>General</c:formatCode>
                <c:ptCount val="9"/>
                <c:pt idx="0">
                  <c:v>462.87</c:v>
                </c:pt>
                <c:pt idx="1">
                  <c:v>394.20000000000005</c:v>
                </c:pt>
                <c:pt idx="2">
                  <c:v>323.96000000000004</c:v>
                </c:pt>
                <c:pt idx="3">
                  <c:v>284.24</c:v>
                </c:pt>
                <c:pt idx="4">
                  <c:v>262.14999999999998</c:v>
                </c:pt>
                <c:pt idx="5">
                  <c:v>231.82999999999998</c:v>
                </c:pt>
                <c:pt idx="6">
                  <c:v>120.91</c:v>
                </c:pt>
                <c:pt idx="7">
                  <c:v>94.16</c:v>
                </c:pt>
                <c:pt idx="8">
                  <c:v>52.04</c:v>
                </c:pt>
              </c:numCache>
            </c:numRef>
          </c:yVal>
          <c:smooth val="0"/>
          <c:extLst xmlns:c16r2="http://schemas.microsoft.com/office/drawing/2015/06/chart">
            <c:ext xmlns:c16="http://schemas.microsoft.com/office/drawing/2014/chart" uri="{C3380CC4-5D6E-409C-BE32-E72D297353CC}">
              <c16:uniqueId val="{00000000-7AB2-42D1-A4D5-554D304EC799}"/>
            </c:ext>
          </c:extLst>
        </c:ser>
        <c:dLbls>
          <c:showLegendKey val="0"/>
          <c:showVal val="0"/>
          <c:showCatName val="0"/>
          <c:showSerName val="0"/>
          <c:showPercent val="0"/>
          <c:showBubbleSize val="0"/>
        </c:dLbls>
        <c:axId val="186255984"/>
        <c:axId val="186260688"/>
      </c:scatterChart>
      <c:valAx>
        <c:axId val="186255984"/>
        <c:scaling>
          <c:orientation val="minMax"/>
          <c:max val="60"/>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r>
                  <a:rPr lang="en-US" sz="1100" b="0" dirty="0"/>
                  <a:t>Porosity (%)</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cap="none" spc="0" normalizeH="0" baseline="0">
                <a:solidFill>
                  <a:schemeClr val="dk1">
                    <a:lumMod val="65000"/>
                    <a:lumOff val="35000"/>
                  </a:schemeClr>
                </a:solidFill>
                <a:latin typeface="+mn-lt"/>
                <a:ea typeface="+mn-ea"/>
                <a:cs typeface="+mn-cs"/>
              </a:defRPr>
            </a:pPr>
            <a:endParaRPr lang="en-US"/>
          </a:p>
        </c:txPr>
        <c:crossAx val="186260688"/>
        <c:crosses val="autoZero"/>
        <c:crossBetween val="midCat"/>
      </c:valAx>
      <c:valAx>
        <c:axId val="186260688"/>
        <c:scaling>
          <c:orientation val="minMax"/>
          <c:max val="60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i="0" baseline="0" dirty="0">
                    <a:effectLst/>
                  </a:rPr>
                  <a:t>Relative Position in CP Cylinder (mm)</a:t>
                </a:r>
                <a:endParaRPr lang="en-US" sz="800" b="0" dirty="0">
                  <a:effectLst/>
                </a:endParaRPr>
              </a:p>
            </c:rich>
          </c:tx>
          <c:layout>
            <c:manualLayout>
              <c:xMode val="edge"/>
              <c:yMode val="edge"/>
              <c:x val="1.1223344556677889E-2"/>
              <c:y val="0.14722222222222223"/>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6255984"/>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Permeability of CP Cylinder A3</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strRef>
              <c:f>Sheet1!$A$14</c:f>
              <c:strCache>
                <c:ptCount val="1"/>
                <c:pt idx="0">
                  <c:v>A3</c:v>
                </c:pt>
              </c:strCache>
            </c:strRef>
          </c:tx>
          <c:spPr>
            <a:ln w="25400" cap="rnd">
              <a:noFill/>
              <a:round/>
            </a:ln>
            <a:effectLst/>
          </c:spPr>
          <c:marker>
            <c:symbol val="diamond"/>
            <c:size val="6"/>
            <c:spPr>
              <a:solidFill>
                <a:srgbClr val="000080"/>
              </a:solidFill>
              <a:ln w="15875">
                <a:solidFill>
                  <a:schemeClr val="accent1"/>
                </a:solidFill>
                <a:round/>
              </a:ln>
              <a:effectLst/>
            </c:spPr>
          </c:marker>
          <c:xVal>
            <c:numRef>
              <c:f>Sheet1!$E$16:$E$24</c:f>
              <c:numCache>
                <c:formatCode>General</c:formatCode>
                <c:ptCount val="9"/>
                <c:pt idx="0">
                  <c:v>122.8</c:v>
                </c:pt>
                <c:pt idx="1">
                  <c:v>64.34</c:v>
                </c:pt>
                <c:pt idx="2">
                  <c:v>32.868000000000002</c:v>
                </c:pt>
                <c:pt idx="3">
                  <c:v>19.817</c:v>
                </c:pt>
                <c:pt idx="4">
                  <c:v>16.734999999999999</c:v>
                </c:pt>
                <c:pt idx="5">
                  <c:v>12.702</c:v>
                </c:pt>
                <c:pt idx="6">
                  <c:v>12.464</c:v>
                </c:pt>
                <c:pt idx="7">
                  <c:v>10.971</c:v>
                </c:pt>
                <c:pt idx="8">
                  <c:v>9.2810000000000006</c:v>
                </c:pt>
              </c:numCache>
            </c:numRef>
          </c:xVal>
          <c:yVal>
            <c:numRef>
              <c:f>Sheet1!$C$16:$C$24</c:f>
              <c:numCache>
                <c:formatCode>General</c:formatCode>
                <c:ptCount val="9"/>
                <c:pt idx="0">
                  <c:v>462.87</c:v>
                </c:pt>
                <c:pt idx="1">
                  <c:v>394.20000000000005</c:v>
                </c:pt>
                <c:pt idx="2">
                  <c:v>323.96000000000004</c:v>
                </c:pt>
                <c:pt idx="3">
                  <c:v>284.24</c:v>
                </c:pt>
                <c:pt idx="4">
                  <c:v>262.14999999999998</c:v>
                </c:pt>
                <c:pt idx="5">
                  <c:v>231.82999999999998</c:v>
                </c:pt>
                <c:pt idx="6">
                  <c:v>120.91</c:v>
                </c:pt>
                <c:pt idx="7">
                  <c:v>94.16</c:v>
                </c:pt>
                <c:pt idx="8">
                  <c:v>52.04</c:v>
                </c:pt>
              </c:numCache>
            </c:numRef>
          </c:yVal>
          <c:smooth val="0"/>
          <c:extLst xmlns:c16r2="http://schemas.microsoft.com/office/drawing/2015/06/chart">
            <c:ext xmlns:c16="http://schemas.microsoft.com/office/drawing/2014/chart" uri="{C3380CC4-5D6E-409C-BE32-E72D297353CC}">
              <c16:uniqueId val="{00000000-CC0E-4DE5-94AE-0740A711687B}"/>
            </c:ext>
          </c:extLst>
        </c:ser>
        <c:dLbls>
          <c:showLegendKey val="0"/>
          <c:showVal val="0"/>
          <c:showCatName val="0"/>
          <c:showSerName val="0"/>
          <c:showPercent val="0"/>
          <c:showBubbleSize val="0"/>
        </c:dLbls>
        <c:axId val="186260296"/>
        <c:axId val="186256376"/>
      </c:scatterChart>
      <c:valAx>
        <c:axId val="186260296"/>
        <c:scaling>
          <c:orientation val="minMax"/>
          <c:max val="25"/>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r>
                  <a:rPr lang="en-US" sz="1100" b="0" dirty="0"/>
                  <a:t>Permeability</a:t>
                </a:r>
                <a:r>
                  <a:rPr lang="en-US" sz="1100" b="0" baseline="0" dirty="0"/>
                  <a:t> (mD)</a:t>
                </a:r>
                <a:endParaRPr lang="en-US" sz="1100" b="0" dirty="0"/>
              </a:p>
            </c:rich>
          </c:tx>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cap="none" spc="0" normalizeH="0" baseline="0">
                <a:solidFill>
                  <a:schemeClr val="dk1">
                    <a:lumMod val="65000"/>
                    <a:lumOff val="35000"/>
                  </a:schemeClr>
                </a:solidFill>
                <a:latin typeface="+mn-lt"/>
                <a:ea typeface="+mn-ea"/>
                <a:cs typeface="+mn-cs"/>
              </a:defRPr>
            </a:pPr>
            <a:endParaRPr lang="en-US"/>
          </a:p>
        </c:txPr>
        <c:crossAx val="186256376"/>
        <c:crosses val="autoZero"/>
        <c:crossBetween val="midCat"/>
      </c:valAx>
      <c:valAx>
        <c:axId val="186256376"/>
        <c:scaling>
          <c:orientation val="minMax"/>
          <c:max val="60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i="0" baseline="0" dirty="0">
                    <a:effectLst/>
                  </a:rPr>
                  <a:t>Relative Position in CP Cylinder (mm)</a:t>
                </a:r>
                <a:endParaRPr lang="en-US" sz="800" b="0" dirty="0">
                  <a:effectLst/>
                </a:endParaRPr>
              </a:p>
            </c:rich>
          </c:tx>
          <c:layout>
            <c:manualLayout>
              <c:xMode val="edge"/>
              <c:yMode val="edge"/>
              <c:x val="4.4893378226711557E-2"/>
              <c:y val="0.21747200349956253"/>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6260296"/>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Porosity of CP Cylinder A4</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strRef>
              <c:f>Sheet1!$A$26</c:f>
              <c:strCache>
                <c:ptCount val="1"/>
                <c:pt idx="0">
                  <c:v>A4</c:v>
                </c:pt>
              </c:strCache>
            </c:strRef>
          </c:tx>
          <c:spPr>
            <a:ln w="25400" cap="rnd">
              <a:noFill/>
              <a:round/>
            </a:ln>
            <a:effectLst/>
          </c:spPr>
          <c:marker>
            <c:symbol val="diamond"/>
            <c:size val="6"/>
            <c:spPr>
              <a:solidFill>
                <a:srgbClr val="000080"/>
              </a:solidFill>
              <a:ln w="15875">
                <a:solidFill>
                  <a:schemeClr val="accent1"/>
                </a:solidFill>
                <a:round/>
              </a:ln>
              <a:effectLst/>
            </c:spPr>
          </c:marker>
          <c:xVal>
            <c:numRef>
              <c:f>Sheet1!$D$28:$D$35</c:f>
              <c:numCache>
                <c:formatCode>General</c:formatCode>
                <c:ptCount val="8"/>
                <c:pt idx="0">
                  <c:v>45.15</c:v>
                </c:pt>
                <c:pt idx="1">
                  <c:v>38.909999999999997</c:v>
                </c:pt>
                <c:pt idx="2">
                  <c:v>41.73</c:v>
                </c:pt>
                <c:pt idx="3">
                  <c:v>41.42</c:v>
                </c:pt>
                <c:pt idx="4">
                  <c:v>42.2</c:v>
                </c:pt>
                <c:pt idx="5">
                  <c:v>41.05</c:v>
                </c:pt>
                <c:pt idx="6">
                  <c:v>40.840000000000003</c:v>
                </c:pt>
                <c:pt idx="7">
                  <c:v>30.4</c:v>
                </c:pt>
              </c:numCache>
            </c:numRef>
          </c:xVal>
          <c:yVal>
            <c:numRef>
              <c:f>Sheet1!$C$28:$C$35</c:f>
              <c:numCache>
                <c:formatCode>General</c:formatCode>
                <c:ptCount val="8"/>
                <c:pt idx="0">
                  <c:v>458.17999999999995</c:v>
                </c:pt>
                <c:pt idx="1">
                  <c:v>291.22000000000003</c:v>
                </c:pt>
                <c:pt idx="2">
                  <c:v>246.25</c:v>
                </c:pt>
                <c:pt idx="3">
                  <c:v>157.88</c:v>
                </c:pt>
                <c:pt idx="4">
                  <c:v>120.47</c:v>
                </c:pt>
                <c:pt idx="5">
                  <c:v>81.44</c:v>
                </c:pt>
                <c:pt idx="6">
                  <c:v>53.37</c:v>
                </c:pt>
                <c:pt idx="7">
                  <c:v>20.22</c:v>
                </c:pt>
              </c:numCache>
            </c:numRef>
          </c:yVal>
          <c:smooth val="0"/>
          <c:extLst xmlns:c16r2="http://schemas.microsoft.com/office/drawing/2015/06/chart">
            <c:ext xmlns:c16="http://schemas.microsoft.com/office/drawing/2014/chart" uri="{C3380CC4-5D6E-409C-BE32-E72D297353CC}">
              <c16:uniqueId val="{00000000-29F6-4BAA-B1E9-9A0DA12B99C2}"/>
            </c:ext>
          </c:extLst>
        </c:ser>
        <c:dLbls>
          <c:showLegendKey val="0"/>
          <c:showVal val="0"/>
          <c:showCatName val="0"/>
          <c:showSerName val="0"/>
          <c:showPercent val="0"/>
          <c:showBubbleSize val="0"/>
        </c:dLbls>
        <c:axId val="186263040"/>
        <c:axId val="186255592"/>
      </c:scatterChart>
      <c:valAx>
        <c:axId val="186263040"/>
        <c:scaling>
          <c:orientation val="minMax"/>
          <c:max val="60"/>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r>
                  <a:rPr lang="en-US" sz="1100" b="0" dirty="0"/>
                  <a:t>Porosity (%)</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cap="none" spc="0" normalizeH="0" baseline="0">
                <a:solidFill>
                  <a:schemeClr val="dk1">
                    <a:lumMod val="65000"/>
                    <a:lumOff val="35000"/>
                  </a:schemeClr>
                </a:solidFill>
                <a:latin typeface="+mn-lt"/>
                <a:ea typeface="+mn-ea"/>
                <a:cs typeface="+mn-cs"/>
              </a:defRPr>
            </a:pPr>
            <a:endParaRPr lang="en-US"/>
          </a:p>
        </c:txPr>
        <c:crossAx val="186255592"/>
        <c:crosses val="autoZero"/>
        <c:crossBetween val="midCat"/>
      </c:valAx>
      <c:valAx>
        <c:axId val="186255592"/>
        <c:scaling>
          <c:orientation val="minMax"/>
          <c:max val="60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i="0" baseline="0" dirty="0">
                    <a:effectLst/>
                  </a:rPr>
                  <a:t>Relative Position in CP Cylinder (mm)</a:t>
                </a:r>
                <a:endParaRPr lang="en-US" sz="800" b="0" dirty="0">
                  <a:effectLst/>
                </a:endParaRP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6263040"/>
        <c:crossesAt val="0"/>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Permeability</a:t>
            </a:r>
            <a:r>
              <a:rPr lang="en-US" sz="1000" baseline="0" dirty="0"/>
              <a:t> of CP Cylinder </a:t>
            </a:r>
            <a:r>
              <a:rPr lang="en-US" sz="1000" dirty="0"/>
              <a:t>A4</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strRef>
              <c:f>Sheet1!$A$26</c:f>
              <c:strCache>
                <c:ptCount val="1"/>
                <c:pt idx="0">
                  <c:v>A4</c:v>
                </c:pt>
              </c:strCache>
            </c:strRef>
          </c:tx>
          <c:spPr>
            <a:ln w="25400" cap="rnd">
              <a:noFill/>
              <a:round/>
            </a:ln>
            <a:effectLst/>
          </c:spPr>
          <c:marker>
            <c:symbol val="diamond"/>
            <c:size val="6"/>
            <c:spPr>
              <a:solidFill>
                <a:srgbClr val="000080"/>
              </a:solidFill>
              <a:ln w="15875">
                <a:solidFill>
                  <a:schemeClr val="accent1"/>
                </a:solidFill>
                <a:round/>
              </a:ln>
              <a:effectLst/>
            </c:spPr>
          </c:marker>
          <c:xVal>
            <c:numRef>
              <c:f>Sheet1!$E$28:$E$35</c:f>
              <c:numCache>
                <c:formatCode>General</c:formatCode>
                <c:ptCount val="8"/>
                <c:pt idx="0">
                  <c:v>0.22750000000000001</c:v>
                </c:pt>
                <c:pt idx="1">
                  <c:v>3.7100000000000001E-2</c:v>
                </c:pt>
                <c:pt idx="2">
                  <c:v>3.09E-2</c:v>
                </c:pt>
                <c:pt idx="3">
                  <c:v>6.2199999999999998E-2</c:v>
                </c:pt>
                <c:pt idx="4">
                  <c:v>4.3200000000000002E-2</c:v>
                </c:pt>
                <c:pt idx="5">
                  <c:v>0.19370000000000001</c:v>
                </c:pt>
                <c:pt idx="6">
                  <c:v>2.53E-2</c:v>
                </c:pt>
                <c:pt idx="7">
                  <c:v>0.1227</c:v>
                </c:pt>
              </c:numCache>
            </c:numRef>
          </c:xVal>
          <c:yVal>
            <c:numRef>
              <c:f>Sheet1!$C$28:$C$35</c:f>
              <c:numCache>
                <c:formatCode>General</c:formatCode>
                <c:ptCount val="8"/>
                <c:pt idx="0">
                  <c:v>458.17999999999995</c:v>
                </c:pt>
                <c:pt idx="1">
                  <c:v>291.22000000000003</c:v>
                </c:pt>
                <c:pt idx="2">
                  <c:v>246.25</c:v>
                </c:pt>
                <c:pt idx="3">
                  <c:v>157.88</c:v>
                </c:pt>
                <c:pt idx="4">
                  <c:v>120.47</c:v>
                </c:pt>
                <c:pt idx="5">
                  <c:v>81.44</c:v>
                </c:pt>
                <c:pt idx="6">
                  <c:v>53.37</c:v>
                </c:pt>
                <c:pt idx="7">
                  <c:v>20.22</c:v>
                </c:pt>
              </c:numCache>
            </c:numRef>
          </c:yVal>
          <c:smooth val="0"/>
          <c:extLst xmlns:c16r2="http://schemas.microsoft.com/office/drawing/2015/06/chart">
            <c:ext xmlns:c16="http://schemas.microsoft.com/office/drawing/2014/chart" uri="{C3380CC4-5D6E-409C-BE32-E72D297353CC}">
              <c16:uniqueId val="{00000000-6D17-4929-A2D6-28EAF44499D8}"/>
            </c:ext>
          </c:extLst>
        </c:ser>
        <c:dLbls>
          <c:showLegendKey val="0"/>
          <c:showVal val="0"/>
          <c:showCatName val="0"/>
          <c:showSerName val="0"/>
          <c:showPercent val="0"/>
          <c:showBubbleSize val="0"/>
        </c:dLbls>
        <c:axId val="186258336"/>
        <c:axId val="186258728"/>
      </c:scatterChart>
      <c:valAx>
        <c:axId val="186258336"/>
        <c:scaling>
          <c:orientation val="minMax"/>
          <c:max val="25"/>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r>
                  <a:rPr lang="en-US" sz="1100" b="0" dirty="0"/>
                  <a:t>Permeability (mD)</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cap="none" spc="0" normalizeH="0" baseline="0">
                <a:solidFill>
                  <a:schemeClr val="dk1">
                    <a:lumMod val="65000"/>
                    <a:lumOff val="35000"/>
                  </a:schemeClr>
                </a:solidFill>
                <a:latin typeface="+mn-lt"/>
                <a:ea typeface="+mn-ea"/>
                <a:cs typeface="+mn-cs"/>
              </a:defRPr>
            </a:pPr>
            <a:endParaRPr lang="en-US"/>
          </a:p>
        </c:txPr>
        <c:crossAx val="186258728"/>
        <c:crosses val="autoZero"/>
        <c:crossBetween val="midCat"/>
      </c:valAx>
      <c:valAx>
        <c:axId val="186258728"/>
        <c:scaling>
          <c:orientation val="minMax"/>
          <c:max val="60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i="0" baseline="0" dirty="0">
                    <a:effectLst/>
                  </a:rPr>
                  <a:t>Relative Position in CP Cylinder (mm)</a:t>
                </a:r>
                <a:endParaRPr lang="en-US" sz="800" b="0" dirty="0">
                  <a:effectLst/>
                </a:endParaRPr>
              </a:p>
            </c:rich>
          </c:tx>
          <c:layout>
            <c:manualLayout>
              <c:xMode val="edge"/>
              <c:yMode val="edge"/>
              <c:x val="5.6116722783389451E-2"/>
              <c:y val="0.21666666666666665"/>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6258336"/>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Porosity of CP Cylinder SS1</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strRef>
              <c:f>Sheet1!$A$37</c:f>
              <c:strCache>
                <c:ptCount val="1"/>
                <c:pt idx="0">
                  <c:v>SS1</c:v>
                </c:pt>
              </c:strCache>
            </c:strRef>
          </c:tx>
          <c:spPr>
            <a:ln w="25400" cap="rnd">
              <a:noFill/>
              <a:round/>
            </a:ln>
            <a:effectLst/>
          </c:spPr>
          <c:marker>
            <c:symbol val="diamond"/>
            <c:size val="6"/>
            <c:spPr>
              <a:solidFill>
                <a:srgbClr val="000080"/>
              </a:solidFill>
              <a:ln w="15875">
                <a:solidFill>
                  <a:schemeClr val="accent1"/>
                </a:solidFill>
                <a:round/>
              </a:ln>
              <a:effectLst/>
            </c:spPr>
          </c:marker>
          <c:xVal>
            <c:numRef>
              <c:f>Sheet1!$D$39:$D$46</c:f>
              <c:numCache>
                <c:formatCode>General</c:formatCode>
                <c:ptCount val="8"/>
                <c:pt idx="2">
                  <c:v>53.56</c:v>
                </c:pt>
                <c:pt idx="3">
                  <c:v>51.99</c:v>
                </c:pt>
                <c:pt idx="4">
                  <c:v>51.09</c:v>
                </c:pt>
                <c:pt idx="5">
                  <c:v>43.54</c:v>
                </c:pt>
                <c:pt idx="6">
                  <c:v>37.56</c:v>
                </c:pt>
                <c:pt idx="7">
                  <c:v>34.31</c:v>
                </c:pt>
              </c:numCache>
            </c:numRef>
          </c:xVal>
          <c:yVal>
            <c:numRef>
              <c:f>Sheet1!$C$39:$C$46</c:f>
              <c:numCache>
                <c:formatCode>General</c:formatCode>
                <c:ptCount val="8"/>
                <c:pt idx="1">
                  <c:v>450</c:v>
                </c:pt>
                <c:pt idx="2">
                  <c:v>365.4</c:v>
                </c:pt>
                <c:pt idx="3">
                  <c:v>332.29999999999995</c:v>
                </c:pt>
                <c:pt idx="4">
                  <c:v>263.93</c:v>
                </c:pt>
                <c:pt idx="5">
                  <c:v>191.88</c:v>
                </c:pt>
                <c:pt idx="6">
                  <c:v>122.87</c:v>
                </c:pt>
                <c:pt idx="7">
                  <c:v>49.6</c:v>
                </c:pt>
              </c:numCache>
            </c:numRef>
          </c:yVal>
          <c:smooth val="0"/>
          <c:extLst xmlns:c16r2="http://schemas.microsoft.com/office/drawing/2015/06/chart">
            <c:ext xmlns:c16="http://schemas.microsoft.com/office/drawing/2014/chart" uri="{C3380CC4-5D6E-409C-BE32-E72D297353CC}">
              <c16:uniqueId val="{00000000-34B2-40C9-B1AC-23A28E0ADA83}"/>
            </c:ext>
          </c:extLst>
        </c:ser>
        <c:dLbls>
          <c:showLegendKey val="0"/>
          <c:showVal val="0"/>
          <c:showCatName val="0"/>
          <c:showSerName val="0"/>
          <c:showPercent val="0"/>
          <c:showBubbleSize val="0"/>
        </c:dLbls>
        <c:axId val="186365048"/>
        <c:axId val="186367400"/>
      </c:scatterChart>
      <c:valAx>
        <c:axId val="186365048"/>
        <c:scaling>
          <c:orientation val="minMax"/>
          <c:max val="60"/>
          <c:min val="0"/>
        </c:scaling>
        <c:delete val="0"/>
        <c:axPos val="b"/>
        <c:title>
          <c:tx>
            <c:rich>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r>
                  <a:rPr lang="en-US" sz="1100" b="0" dirty="0"/>
                  <a:t>Porosity (%)</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cap="none" spc="0" normalizeH="0" baseline="0">
                <a:solidFill>
                  <a:schemeClr val="dk1">
                    <a:lumMod val="65000"/>
                    <a:lumOff val="35000"/>
                  </a:schemeClr>
                </a:solidFill>
                <a:latin typeface="+mn-lt"/>
                <a:ea typeface="+mn-ea"/>
                <a:cs typeface="+mn-cs"/>
              </a:defRPr>
            </a:pPr>
            <a:endParaRPr lang="en-US"/>
          </a:p>
        </c:txPr>
        <c:crossAx val="186367400"/>
        <c:crosses val="autoZero"/>
        <c:crossBetween val="midCat"/>
      </c:valAx>
      <c:valAx>
        <c:axId val="186367400"/>
        <c:scaling>
          <c:orientation val="minMax"/>
          <c:max val="60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i="0" baseline="0" dirty="0">
                    <a:effectLst/>
                  </a:rPr>
                  <a:t>Relative Position in CP Cylinder (mm)</a:t>
                </a:r>
                <a:endParaRPr lang="en-US" sz="800" b="0" dirty="0">
                  <a:effectLst/>
                </a:endParaRP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6365048"/>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Permeability of CP Cylinder SS1</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strRef>
              <c:f>Sheet1!$A$37</c:f>
              <c:strCache>
                <c:ptCount val="1"/>
                <c:pt idx="0">
                  <c:v>SS1</c:v>
                </c:pt>
              </c:strCache>
            </c:strRef>
          </c:tx>
          <c:spPr>
            <a:ln w="25400" cap="rnd">
              <a:noFill/>
              <a:round/>
            </a:ln>
            <a:effectLst/>
          </c:spPr>
          <c:marker>
            <c:symbol val="diamond"/>
            <c:size val="6"/>
            <c:spPr>
              <a:solidFill>
                <a:srgbClr val="000080"/>
              </a:solidFill>
              <a:ln w="15875">
                <a:solidFill>
                  <a:schemeClr val="accent1"/>
                </a:solidFill>
                <a:round/>
              </a:ln>
              <a:effectLst/>
            </c:spPr>
          </c:marker>
          <c:xVal>
            <c:numRef>
              <c:f>Sheet1!$E$39:$E$46</c:f>
              <c:numCache>
                <c:formatCode>General</c:formatCode>
                <c:ptCount val="8"/>
                <c:pt idx="3">
                  <c:v>31.262</c:v>
                </c:pt>
                <c:pt idx="4">
                  <c:v>7.133</c:v>
                </c:pt>
                <c:pt idx="5">
                  <c:v>2.6629999999999998</c:v>
                </c:pt>
                <c:pt idx="6">
                  <c:v>1.173</c:v>
                </c:pt>
                <c:pt idx="7">
                  <c:v>4.7399999999999998E-2</c:v>
                </c:pt>
              </c:numCache>
            </c:numRef>
          </c:xVal>
          <c:yVal>
            <c:numRef>
              <c:f>Sheet1!$C$39:$C$46</c:f>
              <c:numCache>
                <c:formatCode>General</c:formatCode>
                <c:ptCount val="8"/>
                <c:pt idx="1">
                  <c:v>450</c:v>
                </c:pt>
                <c:pt idx="2">
                  <c:v>365.4</c:v>
                </c:pt>
                <c:pt idx="3">
                  <c:v>332.29999999999995</c:v>
                </c:pt>
                <c:pt idx="4">
                  <c:v>263.93</c:v>
                </c:pt>
                <c:pt idx="5">
                  <c:v>191.88</c:v>
                </c:pt>
                <c:pt idx="6">
                  <c:v>122.87</c:v>
                </c:pt>
                <c:pt idx="7">
                  <c:v>49.6</c:v>
                </c:pt>
              </c:numCache>
            </c:numRef>
          </c:yVal>
          <c:smooth val="0"/>
          <c:extLst xmlns:c16r2="http://schemas.microsoft.com/office/drawing/2015/06/chart">
            <c:ext xmlns:c16="http://schemas.microsoft.com/office/drawing/2014/chart" uri="{C3380CC4-5D6E-409C-BE32-E72D297353CC}">
              <c16:uniqueId val="{00000000-E4EE-40D6-95AC-E447CCE43CA5}"/>
            </c:ext>
          </c:extLst>
        </c:ser>
        <c:dLbls>
          <c:showLegendKey val="0"/>
          <c:showVal val="0"/>
          <c:showCatName val="0"/>
          <c:showSerName val="0"/>
          <c:showPercent val="0"/>
          <c:showBubbleSize val="0"/>
        </c:dLbls>
        <c:axId val="186368184"/>
        <c:axId val="186364656"/>
      </c:scatterChart>
      <c:valAx>
        <c:axId val="186368184"/>
        <c:scaling>
          <c:orientation val="minMax"/>
          <c:max val="25"/>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r>
                  <a:rPr lang="en-US" sz="1100" b="0" dirty="0"/>
                  <a:t>Permeability (mD)</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cap="none" spc="0" normalizeH="0" baseline="0">
                <a:solidFill>
                  <a:schemeClr val="dk1">
                    <a:lumMod val="65000"/>
                    <a:lumOff val="35000"/>
                  </a:schemeClr>
                </a:solidFill>
                <a:latin typeface="+mn-lt"/>
                <a:ea typeface="+mn-ea"/>
                <a:cs typeface="+mn-cs"/>
              </a:defRPr>
            </a:pPr>
            <a:endParaRPr lang="en-US"/>
          </a:p>
        </c:txPr>
        <c:crossAx val="186364656"/>
        <c:crosses val="autoZero"/>
        <c:crossBetween val="midCat"/>
      </c:valAx>
      <c:valAx>
        <c:axId val="186364656"/>
        <c:scaling>
          <c:orientation val="minMax"/>
          <c:max val="60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i="0" baseline="0" dirty="0">
                    <a:effectLst/>
                  </a:rPr>
                  <a:t>Relative Position in CP Cylinder (mm)</a:t>
                </a:r>
                <a:endParaRPr lang="en-US" sz="800" b="0" dirty="0">
                  <a:effectLst/>
                </a:endParaRPr>
              </a:p>
            </c:rich>
          </c:tx>
          <c:layout>
            <c:manualLayout>
              <c:xMode val="edge"/>
              <c:yMode val="edge"/>
              <c:x val="2.8058361391694726E-2"/>
              <c:y val="0.21747200349956253"/>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6368184"/>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Sheet1!$A$26</c:f>
              <c:strCache>
                <c:ptCount val="1"/>
                <c:pt idx="0">
                  <c:v>A4</c:v>
                </c:pt>
              </c:strCache>
            </c:strRef>
          </c:tx>
          <c:spPr>
            <a:ln w="25400" cap="rnd">
              <a:noFill/>
              <a:round/>
            </a:ln>
            <a:effectLst/>
          </c:spPr>
          <c:marker>
            <c:symbol val="diamond"/>
            <c:size val="6"/>
            <c:spPr>
              <a:solidFill>
                <a:srgbClr val="000080"/>
              </a:solidFill>
              <a:ln w="15875">
                <a:solidFill>
                  <a:schemeClr val="accent1"/>
                </a:solidFill>
                <a:round/>
              </a:ln>
              <a:effectLst/>
            </c:spPr>
          </c:marker>
          <c:xVal>
            <c:numRef>
              <c:f>Sheet1!$E$28:$E$35</c:f>
              <c:numCache>
                <c:formatCode>General</c:formatCode>
                <c:ptCount val="8"/>
                <c:pt idx="0">
                  <c:v>0.22750000000000001</c:v>
                </c:pt>
                <c:pt idx="1">
                  <c:v>3.7100000000000001E-2</c:v>
                </c:pt>
                <c:pt idx="2">
                  <c:v>3.09E-2</c:v>
                </c:pt>
                <c:pt idx="3">
                  <c:v>6.2199999999999998E-2</c:v>
                </c:pt>
                <c:pt idx="4">
                  <c:v>4.3200000000000002E-2</c:v>
                </c:pt>
                <c:pt idx="5">
                  <c:v>0.19370000000000001</c:v>
                </c:pt>
                <c:pt idx="6">
                  <c:v>2.53E-2</c:v>
                </c:pt>
                <c:pt idx="7">
                  <c:v>0.1227</c:v>
                </c:pt>
              </c:numCache>
            </c:numRef>
          </c:xVal>
          <c:yVal>
            <c:numRef>
              <c:f>Sheet1!$C$28:$C$35</c:f>
              <c:numCache>
                <c:formatCode>General</c:formatCode>
                <c:ptCount val="8"/>
                <c:pt idx="0">
                  <c:v>458.17999999999995</c:v>
                </c:pt>
                <c:pt idx="1">
                  <c:v>291.22000000000003</c:v>
                </c:pt>
                <c:pt idx="2">
                  <c:v>246.25</c:v>
                </c:pt>
                <c:pt idx="3">
                  <c:v>157.88</c:v>
                </c:pt>
                <c:pt idx="4">
                  <c:v>120.47</c:v>
                </c:pt>
                <c:pt idx="5">
                  <c:v>81.44</c:v>
                </c:pt>
                <c:pt idx="6">
                  <c:v>53.37</c:v>
                </c:pt>
                <c:pt idx="7">
                  <c:v>20.22</c:v>
                </c:pt>
              </c:numCache>
            </c:numRef>
          </c:yVal>
          <c:smooth val="0"/>
          <c:extLst xmlns:c16r2="http://schemas.microsoft.com/office/drawing/2015/06/chart">
            <c:ext xmlns:c16="http://schemas.microsoft.com/office/drawing/2014/chart" uri="{C3380CC4-5D6E-409C-BE32-E72D297353CC}">
              <c16:uniqueId val="{00000000-C353-4A23-AAE4-D20473EAECE5}"/>
            </c:ext>
          </c:extLst>
        </c:ser>
        <c:dLbls>
          <c:showLegendKey val="0"/>
          <c:showVal val="0"/>
          <c:showCatName val="0"/>
          <c:showSerName val="0"/>
          <c:showPercent val="0"/>
          <c:showBubbleSize val="0"/>
        </c:dLbls>
        <c:axId val="186366224"/>
        <c:axId val="186366616"/>
      </c:scatterChart>
      <c:valAx>
        <c:axId val="186366224"/>
        <c:scaling>
          <c:orientation val="minMax"/>
          <c:max val="1"/>
          <c:min val="0"/>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cap="none" spc="0" normalizeH="0" baseline="0">
                <a:solidFill>
                  <a:schemeClr val="dk1">
                    <a:lumMod val="65000"/>
                    <a:lumOff val="35000"/>
                  </a:schemeClr>
                </a:solidFill>
                <a:latin typeface="+mn-lt"/>
                <a:ea typeface="+mn-ea"/>
                <a:cs typeface="+mn-cs"/>
              </a:defRPr>
            </a:pPr>
            <a:endParaRPr lang="en-US"/>
          </a:p>
        </c:txPr>
        <c:crossAx val="186366616"/>
        <c:crosses val="autoZero"/>
        <c:crossBetween val="midCat"/>
      </c:valAx>
      <c:valAx>
        <c:axId val="186366616"/>
        <c:scaling>
          <c:orientation val="minMax"/>
          <c:max val="600"/>
          <c:min val="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6366224"/>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600" dirty="0"/>
              <a:t>Strength vs. Entrained</a:t>
            </a:r>
            <a:r>
              <a:rPr lang="en-US" sz="1600" baseline="0" dirty="0"/>
              <a:t> Air</a:t>
            </a:r>
            <a:endParaRPr lang="en-US" sz="1600" dirty="0"/>
          </a:p>
        </c:rich>
      </c:tx>
      <c:layout/>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1"/>
          <c:order val="0"/>
          <c:tx>
            <c:strRef>
              <c:f>'Data Tables'!$O$47</c:f>
              <c:strCache>
                <c:ptCount val="1"/>
                <c:pt idx="0">
                  <c:v>FCR1</c:v>
                </c:pt>
              </c:strCache>
            </c:strRef>
          </c:tx>
          <c:spPr>
            <a:solidFill>
              <a:schemeClr val="accent2"/>
            </a:solidFill>
            <a:ln>
              <a:noFill/>
            </a:ln>
            <a:effectLst/>
          </c:spPr>
          <c:invertIfNegative val="0"/>
          <c:cat>
            <c:numRef>
              <c:f>'Data Tables'!$N$48:$N$51</c:f>
              <c:numCache>
                <c:formatCode>0%</c:formatCode>
                <c:ptCount val="4"/>
                <c:pt idx="0">
                  <c:v>0.1</c:v>
                </c:pt>
                <c:pt idx="1">
                  <c:v>0.2</c:v>
                </c:pt>
                <c:pt idx="2">
                  <c:v>0.3</c:v>
                </c:pt>
                <c:pt idx="3">
                  <c:v>0.4</c:v>
                </c:pt>
              </c:numCache>
            </c:numRef>
          </c:cat>
          <c:val>
            <c:numRef>
              <c:f>'Data Tables'!$O$48:$O$51</c:f>
              <c:numCache>
                <c:formatCode>General</c:formatCode>
                <c:ptCount val="4"/>
                <c:pt idx="0">
                  <c:v>4303</c:v>
                </c:pt>
                <c:pt idx="1">
                  <c:v>3459</c:v>
                </c:pt>
                <c:pt idx="2">
                  <c:v>2211</c:v>
                </c:pt>
                <c:pt idx="3">
                  <c:v>1284</c:v>
                </c:pt>
              </c:numCache>
            </c:numRef>
          </c:val>
          <c:extLst xmlns:c16r2="http://schemas.microsoft.com/office/drawing/2015/06/chart">
            <c:ext xmlns:c16="http://schemas.microsoft.com/office/drawing/2014/chart" uri="{C3380CC4-5D6E-409C-BE32-E72D297353CC}">
              <c16:uniqueId val="{00000000-401A-46CE-96C9-2094C232B9D6}"/>
            </c:ext>
          </c:extLst>
        </c:ser>
        <c:ser>
          <c:idx val="2"/>
          <c:order val="1"/>
          <c:tx>
            <c:strRef>
              <c:f>'Data Tables'!$P$47</c:f>
              <c:strCache>
                <c:ptCount val="1"/>
                <c:pt idx="0">
                  <c:v>FCR2</c:v>
                </c:pt>
              </c:strCache>
            </c:strRef>
          </c:tx>
          <c:spPr>
            <a:solidFill>
              <a:srgbClr val="FFC000"/>
            </a:solidFill>
            <a:ln>
              <a:noFill/>
            </a:ln>
            <a:effectLst/>
          </c:spPr>
          <c:invertIfNegative val="0"/>
          <c:cat>
            <c:numRef>
              <c:f>'Data Tables'!$N$48:$N$51</c:f>
              <c:numCache>
                <c:formatCode>0%</c:formatCode>
                <c:ptCount val="4"/>
                <c:pt idx="0">
                  <c:v>0.1</c:v>
                </c:pt>
                <c:pt idx="1">
                  <c:v>0.2</c:v>
                </c:pt>
                <c:pt idx="2">
                  <c:v>0.3</c:v>
                </c:pt>
                <c:pt idx="3">
                  <c:v>0.4</c:v>
                </c:pt>
              </c:numCache>
            </c:numRef>
          </c:cat>
          <c:val>
            <c:numRef>
              <c:f>'Data Tables'!$P$48:$P$51</c:f>
              <c:numCache>
                <c:formatCode>General</c:formatCode>
                <c:ptCount val="4"/>
                <c:pt idx="0">
                  <c:v>4405</c:v>
                </c:pt>
                <c:pt idx="1">
                  <c:v>3607</c:v>
                </c:pt>
                <c:pt idx="2">
                  <c:v>2717</c:v>
                </c:pt>
                <c:pt idx="3">
                  <c:v>1617</c:v>
                </c:pt>
              </c:numCache>
            </c:numRef>
          </c:val>
          <c:extLst xmlns:c16r2="http://schemas.microsoft.com/office/drawing/2015/06/chart">
            <c:ext xmlns:c16="http://schemas.microsoft.com/office/drawing/2014/chart" uri="{C3380CC4-5D6E-409C-BE32-E72D297353CC}">
              <c16:uniqueId val="{00000001-401A-46CE-96C9-2094C232B9D6}"/>
            </c:ext>
          </c:extLst>
        </c:ser>
        <c:dLbls>
          <c:showLegendKey val="0"/>
          <c:showVal val="0"/>
          <c:showCatName val="0"/>
          <c:showSerName val="0"/>
          <c:showPercent val="0"/>
          <c:showBubbleSize val="0"/>
        </c:dLbls>
        <c:gapWidth val="267"/>
        <c:overlap val="-43"/>
        <c:axId val="146075384"/>
        <c:axId val="146071464"/>
      </c:barChart>
      <c:catAx>
        <c:axId val="146075384"/>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dirty="0"/>
                  <a:t>Entrained</a:t>
                </a:r>
                <a:r>
                  <a:rPr lang="en-US" baseline="0" dirty="0"/>
                  <a:t> Air (%)</a:t>
                </a:r>
                <a:endParaRPr lang="en-US" dirty="0"/>
              </a:p>
            </c:rich>
          </c:tx>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46071464"/>
        <c:crosses val="autoZero"/>
        <c:auto val="1"/>
        <c:lblAlgn val="ctr"/>
        <c:lblOffset val="100"/>
        <c:noMultiLvlLbl val="0"/>
      </c:catAx>
      <c:valAx>
        <c:axId val="14607146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r>
                  <a:rPr lang="en-US" sz="1600" dirty="0"/>
                  <a:t>Compressive Strength (psi)</a:t>
                </a:r>
              </a:p>
            </c:rich>
          </c:tx>
          <c:layout>
            <c:manualLayout>
              <c:xMode val="edge"/>
              <c:yMode val="edge"/>
              <c:x val="2.7807817086358721E-2"/>
              <c:y val="0.1380699142690398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46075384"/>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Porosity of CP Cylinder</a:t>
            </a:r>
            <a:r>
              <a:rPr lang="en-US" sz="1000" baseline="0" dirty="0"/>
              <a:t> A1</a:t>
            </a:r>
            <a:endParaRPr lang="en-US" sz="1000" dirty="0"/>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v>Hal-A1 Porosity</c:v>
          </c:tx>
          <c:spPr>
            <a:ln w="25400" cap="rnd">
              <a:noFill/>
              <a:round/>
            </a:ln>
            <a:effectLst/>
          </c:spPr>
          <c:marker>
            <c:symbol val="diamond"/>
            <c:size val="6"/>
            <c:spPr>
              <a:solidFill>
                <a:srgbClr val="000080"/>
              </a:solidFill>
              <a:ln w="15875">
                <a:solidFill>
                  <a:schemeClr val="accent1"/>
                </a:solidFill>
                <a:round/>
              </a:ln>
              <a:effectLst/>
            </c:spPr>
          </c:marker>
          <c:xVal>
            <c:numRef>
              <c:f>Position!$Q$200:$Q$220</c:f>
              <c:numCache>
                <c:formatCode>General</c:formatCode>
                <c:ptCount val="21"/>
                <c:pt idx="0">
                  <c:v>26.56</c:v>
                </c:pt>
                <c:pt idx="3">
                  <c:v>29.226999999999997</c:v>
                </c:pt>
                <c:pt idx="4">
                  <c:v>30.164669999999997</c:v>
                </c:pt>
                <c:pt idx="6">
                  <c:v>29.335000000000001</c:v>
                </c:pt>
                <c:pt idx="10">
                  <c:v>29.589670000000002</c:v>
                </c:pt>
                <c:pt idx="12">
                  <c:v>30.122670000000003</c:v>
                </c:pt>
                <c:pt idx="14">
                  <c:v>29.687329999999999</c:v>
                </c:pt>
                <c:pt idx="17">
                  <c:v>30.248999999999999</c:v>
                </c:pt>
                <c:pt idx="20">
                  <c:v>16.4267</c:v>
                </c:pt>
              </c:numCache>
            </c:numRef>
          </c:xVal>
          <c:yVal>
            <c:numRef>
              <c:f>Position!$P$200:$P$220</c:f>
              <c:numCache>
                <c:formatCode>General</c:formatCode>
                <c:ptCount val="21"/>
                <c:pt idx="0">
                  <c:v>513.63</c:v>
                </c:pt>
                <c:pt idx="3">
                  <c:v>443.67000000000007</c:v>
                </c:pt>
                <c:pt idx="4">
                  <c:v>386.84500000000003</c:v>
                </c:pt>
                <c:pt idx="6">
                  <c:v>343.10750000000002</c:v>
                </c:pt>
                <c:pt idx="10">
                  <c:v>276.4975</c:v>
                </c:pt>
                <c:pt idx="12">
                  <c:v>231.50749999999999</c:v>
                </c:pt>
                <c:pt idx="14">
                  <c:v>204.45499999999998</c:v>
                </c:pt>
                <c:pt idx="17">
                  <c:v>125.47749999999999</c:v>
                </c:pt>
                <c:pt idx="20">
                  <c:v>49.194999999999993</c:v>
                </c:pt>
              </c:numCache>
            </c:numRef>
          </c:yVal>
          <c:smooth val="0"/>
          <c:extLst xmlns:c16r2="http://schemas.microsoft.com/office/drawing/2015/06/chart">
            <c:ext xmlns:c16="http://schemas.microsoft.com/office/drawing/2014/chart" uri="{C3380CC4-5D6E-409C-BE32-E72D297353CC}">
              <c16:uniqueId val="{00000000-F079-4265-B7D6-88F590F15AB3}"/>
            </c:ext>
          </c:extLst>
        </c:ser>
        <c:dLbls>
          <c:showLegendKey val="0"/>
          <c:showVal val="0"/>
          <c:showCatName val="0"/>
          <c:showSerName val="0"/>
          <c:showPercent val="0"/>
          <c:showBubbleSize val="0"/>
        </c:dLbls>
        <c:axId val="186363088"/>
        <c:axId val="186364264"/>
      </c:scatterChart>
      <c:valAx>
        <c:axId val="186363088"/>
        <c:scaling>
          <c:orientation val="minMax"/>
          <c:max val="52"/>
          <c:min val="15"/>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b="0" dirty="0"/>
                  <a:t>Porosity (%)</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86364264"/>
        <c:crosses val="autoZero"/>
        <c:crossBetween val="midCat"/>
      </c:valAx>
      <c:valAx>
        <c:axId val="18636426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dirty="0"/>
                  <a:t>Relative Position in </a:t>
                </a:r>
                <a:r>
                  <a:rPr lang="en-US" sz="800" b="0" i="0" baseline="0" dirty="0">
                    <a:effectLst/>
                  </a:rPr>
                  <a:t>CP Cylinder (mm)</a:t>
                </a:r>
                <a:endParaRPr lang="en-US" sz="800" b="0" dirty="0">
                  <a:effectLst/>
                </a:endParaRP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86363088"/>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Permeability of CP Cylinder</a:t>
            </a:r>
            <a:r>
              <a:rPr lang="en-US" sz="1000" baseline="0" dirty="0"/>
              <a:t> A1</a:t>
            </a:r>
            <a:endParaRPr lang="en-US" sz="1000" dirty="0"/>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v>Hal-A1-Permeability</c:v>
          </c:tx>
          <c:spPr>
            <a:ln w="25400" cap="rnd">
              <a:noFill/>
              <a:round/>
            </a:ln>
            <a:effectLst/>
          </c:spPr>
          <c:marker>
            <c:symbol val="diamond"/>
            <c:size val="6"/>
            <c:spPr>
              <a:solidFill>
                <a:srgbClr val="000080"/>
              </a:solidFill>
              <a:ln w="15875">
                <a:solidFill>
                  <a:schemeClr val="accent1"/>
                </a:solidFill>
                <a:round/>
              </a:ln>
              <a:effectLst/>
            </c:spPr>
          </c:marker>
          <c:xVal>
            <c:numRef>
              <c:f>Position!$R$200:$R$220</c:f>
              <c:numCache>
                <c:formatCode>General</c:formatCode>
                <c:ptCount val="21"/>
                <c:pt idx="0">
                  <c:v>6.4000000000000001E-2</c:v>
                </c:pt>
                <c:pt idx="3">
                  <c:v>8.0399999999999999E-2</c:v>
                </c:pt>
                <c:pt idx="4">
                  <c:v>5.4899999999999997E-2</c:v>
                </c:pt>
                <c:pt idx="6">
                  <c:v>7.6999999999999999E-2</c:v>
                </c:pt>
                <c:pt idx="10">
                  <c:v>0.1179</c:v>
                </c:pt>
                <c:pt idx="12">
                  <c:v>0.15820000000000001</c:v>
                </c:pt>
                <c:pt idx="14">
                  <c:v>0.1363</c:v>
                </c:pt>
                <c:pt idx="17">
                  <c:v>5.1700000000000003E-2</c:v>
                </c:pt>
                <c:pt idx="20">
                  <c:v>0.39939999999999998</c:v>
                </c:pt>
              </c:numCache>
            </c:numRef>
          </c:xVal>
          <c:yVal>
            <c:numRef>
              <c:f>Position!$P$200:$P$220</c:f>
              <c:numCache>
                <c:formatCode>General</c:formatCode>
                <c:ptCount val="21"/>
                <c:pt idx="0">
                  <c:v>513.63</c:v>
                </c:pt>
                <c:pt idx="3">
                  <c:v>443.67000000000007</c:v>
                </c:pt>
                <c:pt idx="4">
                  <c:v>386.84500000000003</c:v>
                </c:pt>
                <c:pt idx="6">
                  <c:v>343.10750000000002</c:v>
                </c:pt>
                <c:pt idx="10">
                  <c:v>276.4975</c:v>
                </c:pt>
                <c:pt idx="12">
                  <c:v>231.50749999999999</c:v>
                </c:pt>
                <c:pt idx="14">
                  <c:v>204.45499999999998</c:v>
                </c:pt>
                <c:pt idx="17">
                  <c:v>125.47749999999999</c:v>
                </c:pt>
                <c:pt idx="20">
                  <c:v>49.194999999999993</c:v>
                </c:pt>
              </c:numCache>
            </c:numRef>
          </c:yVal>
          <c:smooth val="0"/>
          <c:extLst xmlns:c16r2="http://schemas.microsoft.com/office/drawing/2015/06/chart">
            <c:ext xmlns:c16="http://schemas.microsoft.com/office/drawing/2014/chart" uri="{C3380CC4-5D6E-409C-BE32-E72D297353CC}">
              <c16:uniqueId val="{00000000-1D8B-46CA-8793-A0ECB76BBCE5}"/>
            </c:ext>
          </c:extLst>
        </c:ser>
        <c:dLbls>
          <c:showLegendKey val="0"/>
          <c:showVal val="0"/>
          <c:showCatName val="0"/>
          <c:showSerName val="0"/>
          <c:showPercent val="0"/>
          <c:showBubbleSize val="0"/>
        </c:dLbls>
        <c:axId val="186367008"/>
        <c:axId val="186362304"/>
      </c:scatterChart>
      <c:valAx>
        <c:axId val="186367008"/>
        <c:scaling>
          <c:orientation val="minMax"/>
          <c:max val="1"/>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b="0" dirty="0"/>
                  <a:t>Permeability (mD)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86362304"/>
        <c:crosses val="autoZero"/>
        <c:crossBetween val="midCat"/>
      </c:valAx>
      <c:valAx>
        <c:axId val="18636230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dirty="0"/>
                  <a:t>Relative Position in </a:t>
                </a:r>
                <a:r>
                  <a:rPr lang="en-US" sz="800" b="0" i="0" baseline="0" dirty="0">
                    <a:effectLst/>
                  </a:rPr>
                  <a:t>CP Cylinder (mm)</a:t>
                </a:r>
                <a:endParaRPr lang="en-US" sz="800" b="0" dirty="0">
                  <a:effectLst/>
                </a:endParaRPr>
              </a:p>
            </c:rich>
          </c:tx>
          <c:layout>
            <c:manualLayout>
              <c:xMode val="edge"/>
              <c:yMode val="edge"/>
              <c:x val="3.3670033670033669E-2"/>
              <c:y val="0.16111111111111112"/>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86367008"/>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Porosity of CP Cylinder A2</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v>Hal-A2 Porosity</c:v>
          </c:tx>
          <c:spPr>
            <a:ln w="25400" cap="rnd">
              <a:noFill/>
              <a:round/>
            </a:ln>
            <a:effectLst/>
          </c:spPr>
          <c:marker>
            <c:symbol val="diamond"/>
            <c:size val="6"/>
            <c:spPr>
              <a:solidFill>
                <a:srgbClr val="000080"/>
              </a:solidFill>
              <a:ln w="15875">
                <a:solidFill>
                  <a:schemeClr val="accent1"/>
                </a:solidFill>
                <a:round/>
              </a:ln>
              <a:effectLst/>
            </c:spPr>
          </c:marker>
          <c:xVal>
            <c:numRef>
              <c:f>Position!$Q$75:$Q$88</c:f>
              <c:numCache>
                <c:formatCode>General</c:formatCode>
                <c:ptCount val="14"/>
                <c:pt idx="0">
                  <c:v>37</c:v>
                </c:pt>
                <c:pt idx="1">
                  <c:v>37.35</c:v>
                </c:pt>
                <c:pt idx="2">
                  <c:v>38.049999999999997</c:v>
                </c:pt>
                <c:pt idx="3">
                  <c:v>38.11</c:v>
                </c:pt>
                <c:pt idx="4">
                  <c:v>38.57</c:v>
                </c:pt>
                <c:pt idx="6">
                  <c:v>38.130000000000003</c:v>
                </c:pt>
                <c:pt idx="7">
                  <c:v>37.479999999999997</c:v>
                </c:pt>
                <c:pt idx="8">
                  <c:v>38.07</c:v>
                </c:pt>
                <c:pt idx="11">
                  <c:v>37.96</c:v>
                </c:pt>
                <c:pt idx="13">
                  <c:v>40.19</c:v>
                </c:pt>
              </c:numCache>
            </c:numRef>
          </c:xVal>
          <c:yVal>
            <c:numRef>
              <c:f>Position!$P$75:$P$88</c:f>
              <c:numCache>
                <c:formatCode>General</c:formatCode>
                <c:ptCount val="14"/>
                <c:pt idx="0">
                  <c:v>482.99499999999989</c:v>
                </c:pt>
                <c:pt idx="1">
                  <c:v>446.6699999999999</c:v>
                </c:pt>
                <c:pt idx="2">
                  <c:v>417.05499999999995</c:v>
                </c:pt>
                <c:pt idx="3">
                  <c:v>363.54999999999995</c:v>
                </c:pt>
                <c:pt idx="4">
                  <c:v>304.91499999999996</c:v>
                </c:pt>
                <c:pt idx="6">
                  <c:v>267.13499999999999</c:v>
                </c:pt>
                <c:pt idx="7">
                  <c:v>236.55500000000001</c:v>
                </c:pt>
                <c:pt idx="8">
                  <c:v>187.39000000000001</c:v>
                </c:pt>
                <c:pt idx="11">
                  <c:v>101.11</c:v>
                </c:pt>
                <c:pt idx="13">
                  <c:v>66.7</c:v>
                </c:pt>
              </c:numCache>
            </c:numRef>
          </c:yVal>
          <c:smooth val="0"/>
          <c:extLst xmlns:c16r2="http://schemas.microsoft.com/office/drawing/2015/06/chart">
            <c:ext xmlns:c16="http://schemas.microsoft.com/office/drawing/2014/chart" uri="{C3380CC4-5D6E-409C-BE32-E72D297353CC}">
              <c16:uniqueId val="{00000000-0565-4F1E-AFF8-4B9A2CAC81D9}"/>
            </c:ext>
          </c:extLst>
        </c:ser>
        <c:dLbls>
          <c:showLegendKey val="0"/>
          <c:showVal val="0"/>
          <c:showCatName val="0"/>
          <c:showSerName val="0"/>
          <c:showPercent val="0"/>
          <c:showBubbleSize val="0"/>
        </c:dLbls>
        <c:axId val="186368576"/>
        <c:axId val="186369360"/>
      </c:scatterChart>
      <c:valAx>
        <c:axId val="186368576"/>
        <c:scaling>
          <c:orientation val="minMax"/>
          <c:max val="52"/>
          <c:min val="3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b="0" dirty="0"/>
                  <a:t>Porosity (%)</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86369360"/>
        <c:crosses val="autoZero"/>
        <c:crossBetween val="midCat"/>
      </c:valAx>
      <c:valAx>
        <c:axId val="18636936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dirty="0"/>
                  <a:t>Relative Position in </a:t>
                </a:r>
                <a:r>
                  <a:rPr lang="en-US" sz="800" b="0" i="0" u="none" strike="noStrike" baseline="0" dirty="0">
                    <a:effectLst/>
                  </a:rPr>
                  <a:t>CP Cylinder </a:t>
                </a:r>
                <a:r>
                  <a:rPr lang="en-US" sz="800" b="0" dirty="0"/>
                  <a:t>(mm)</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86368576"/>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Permeability of CP Cylinder A2</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v>Hal-A2-Permeability</c:v>
          </c:tx>
          <c:spPr>
            <a:ln w="25400" cap="rnd">
              <a:noFill/>
              <a:round/>
            </a:ln>
            <a:effectLst/>
          </c:spPr>
          <c:marker>
            <c:symbol val="diamond"/>
            <c:size val="6"/>
            <c:spPr>
              <a:solidFill>
                <a:srgbClr val="000080"/>
              </a:solidFill>
              <a:ln w="15875">
                <a:solidFill>
                  <a:schemeClr val="accent1"/>
                </a:solidFill>
                <a:round/>
              </a:ln>
              <a:effectLst/>
            </c:spPr>
          </c:marker>
          <c:xVal>
            <c:numRef>
              <c:f>Position!$R$75:$R$88</c:f>
              <c:numCache>
                <c:formatCode>General</c:formatCode>
                <c:ptCount val="14"/>
                <c:pt idx="0">
                  <c:v>4.0399999999999998E-2</c:v>
                </c:pt>
                <c:pt idx="1">
                  <c:v>2.86E-2</c:v>
                </c:pt>
                <c:pt idx="2">
                  <c:v>3.5000000000000003E-2</c:v>
                </c:pt>
                <c:pt idx="3">
                  <c:v>0.1452</c:v>
                </c:pt>
                <c:pt idx="4">
                  <c:v>0.3458</c:v>
                </c:pt>
                <c:pt idx="6">
                  <c:v>0.14860000000000001</c:v>
                </c:pt>
                <c:pt idx="7">
                  <c:v>7.4800000000000005E-2</c:v>
                </c:pt>
                <c:pt idx="8">
                  <c:v>8.9200000000000002E-2</c:v>
                </c:pt>
                <c:pt idx="11">
                  <c:v>0.3468</c:v>
                </c:pt>
                <c:pt idx="13">
                  <c:v>0.99280000000000002</c:v>
                </c:pt>
              </c:numCache>
            </c:numRef>
          </c:xVal>
          <c:yVal>
            <c:numRef>
              <c:f>Position!$P$75:$P$88</c:f>
              <c:numCache>
                <c:formatCode>General</c:formatCode>
                <c:ptCount val="14"/>
                <c:pt idx="0">
                  <c:v>482.99499999999989</c:v>
                </c:pt>
                <c:pt idx="1">
                  <c:v>446.6699999999999</c:v>
                </c:pt>
                <c:pt idx="2">
                  <c:v>417.05499999999995</c:v>
                </c:pt>
                <c:pt idx="3">
                  <c:v>363.54999999999995</c:v>
                </c:pt>
                <c:pt idx="4">
                  <c:v>304.91499999999996</c:v>
                </c:pt>
                <c:pt idx="6">
                  <c:v>267.13499999999999</c:v>
                </c:pt>
                <c:pt idx="7">
                  <c:v>236.55500000000001</c:v>
                </c:pt>
                <c:pt idx="8">
                  <c:v>187.39000000000001</c:v>
                </c:pt>
                <c:pt idx="11">
                  <c:v>101.11</c:v>
                </c:pt>
                <c:pt idx="13">
                  <c:v>66.7</c:v>
                </c:pt>
              </c:numCache>
            </c:numRef>
          </c:yVal>
          <c:smooth val="0"/>
          <c:extLst xmlns:c16r2="http://schemas.microsoft.com/office/drawing/2015/06/chart">
            <c:ext xmlns:c16="http://schemas.microsoft.com/office/drawing/2014/chart" uri="{C3380CC4-5D6E-409C-BE32-E72D297353CC}">
              <c16:uniqueId val="{00000000-068C-4CF3-834B-6E37914FB952}"/>
            </c:ext>
          </c:extLst>
        </c:ser>
        <c:dLbls>
          <c:showLegendKey val="0"/>
          <c:showVal val="0"/>
          <c:showCatName val="0"/>
          <c:showSerName val="0"/>
          <c:showPercent val="0"/>
          <c:showBubbleSize val="0"/>
        </c:dLbls>
        <c:axId val="186365832"/>
        <c:axId val="187243792"/>
      </c:scatterChart>
      <c:valAx>
        <c:axId val="186365832"/>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b="0" dirty="0"/>
                  <a:t>Permeability (mD)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87243792"/>
        <c:crosses val="autoZero"/>
        <c:crossBetween val="midCat"/>
      </c:valAx>
      <c:valAx>
        <c:axId val="18724379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dirty="0"/>
                  <a:t>Relative Position in </a:t>
                </a:r>
                <a:r>
                  <a:rPr lang="en-US" sz="800" b="0" i="0" u="none" strike="noStrike" baseline="0" dirty="0">
                    <a:effectLst/>
                  </a:rPr>
                  <a:t>CP Cylinder </a:t>
                </a:r>
                <a:r>
                  <a:rPr lang="en-US" sz="800" b="0" dirty="0"/>
                  <a:t>(mm)</a:t>
                </a:r>
              </a:p>
            </c:rich>
          </c:tx>
          <c:layout>
            <c:manualLayout>
              <c:xMode val="edge"/>
              <c:yMode val="edge"/>
              <c:x val="5.6116722783389451E-2"/>
              <c:y val="0.18333333333333332"/>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86365832"/>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Porosity of CP Cylinder A3</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v>Hal-A3 Porosity</c:v>
          </c:tx>
          <c:spPr>
            <a:ln w="25400" cap="rnd">
              <a:noFill/>
              <a:round/>
            </a:ln>
            <a:effectLst/>
          </c:spPr>
          <c:marker>
            <c:symbol val="diamond"/>
            <c:size val="6"/>
            <c:spPr>
              <a:solidFill>
                <a:srgbClr val="000080"/>
              </a:solidFill>
              <a:ln w="15875">
                <a:solidFill>
                  <a:schemeClr val="accent1"/>
                </a:solidFill>
                <a:round/>
              </a:ln>
              <a:effectLst/>
            </c:spPr>
          </c:marker>
          <c:xVal>
            <c:numRef>
              <c:f>Position!$Q$108:$Q$122</c:f>
              <c:numCache>
                <c:formatCode>General</c:formatCode>
                <c:ptCount val="15"/>
                <c:pt idx="3">
                  <c:v>51.526666666666664</c:v>
                </c:pt>
                <c:pt idx="7">
                  <c:v>51.93533333333334</c:v>
                </c:pt>
                <c:pt idx="8">
                  <c:v>51.822333333333326</c:v>
                </c:pt>
                <c:pt idx="12">
                  <c:v>51.928666666666665</c:v>
                </c:pt>
                <c:pt idx="14">
                  <c:v>50.984999999999992</c:v>
                </c:pt>
              </c:numCache>
            </c:numRef>
          </c:xVal>
          <c:yVal>
            <c:numRef>
              <c:f>Position!$P$108:$P$122</c:f>
              <c:numCache>
                <c:formatCode>General</c:formatCode>
                <c:ptCount val="15"/>
                <c:pt idx="0">
                  <c:v>483.01</c:v>
                </c:pt>
                <c:pt idx="2">
                  <c:v>465.67</c:v>
                </c:pt>
                <c:pt idx="3">
                  <c:v>430.91</c:v>
                </c:pt>
                <c:pt idx="4">
                  <c:v>366.27000000000004</c:v>
                </c:pt>
                <c:pt idx="6">
                  <c:v>319.95500000000004</c:v>
                </c:pt>
                <c:pt idx="7">
                  <c:v>298.79000000000002</c:v>
                </c:pt>
                <c:pt idx="8">
                  <c:v>264</c:v>
                </c:pt>
                <c:pt idx="9">
                  <c:v>205.315</c:v>
                </c:pt>
                <c:pt idx="11">
                  <c:v>149.75</c:v>
                </c:pt>
                <c:pt idx="12">
                  <c:v>117.715</c:v>
                </c:pt>
                <c:pt idx="13">
                  <c:v>68.295000000000002</c:v>
                </c:pt>
                <c:pt idx="14">
                  <c:v>16.055</c:v>
                </c:pt>
              </c:numCache>
            </c:numRef>
          </c:yVal>
          <c:smooth val="0"/>
          <c:extLst xmlns:c16r2="http://schemas.microsoft.com/office/drawing/2015/06/chart">
            <c:ext xmlns:c16="http://schemas.microsoft.com/office/drawing/2014/chart" uri="{C3380CC4-5D6E-409C-BE32-E72D297353CC}">
              <c16:uniqueId val="{00000000-F038-4D9D-9419-924CA463CAB2}"/>
            </c:ext>
          </c:extLst>
        </c:ser>
        <c:dLbls>
          <c:showLegendKey val="0"/>
          <c:showVal val="0"/>
          <c:showCatName val="0"/>
          <c:showSerName val="0"/>
          <c:showPercent val="0"/>
          <c:showBubbleSize val="0"/>
        </c:dLbls>
        <c:axId val="187243008"/>
        <c:axId val="187239480"/>
      </c:scatterChart>
      <c:valAx>
        <c:axId val="187243008"/>
        <c:scaling>
          <c:orientation val="minMax"/>
          <c:max val="52"/>
          <c:min val="3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b="0" dirty="0"/>
                  <a:t>Porosity (%)</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87239480"/>
        <c:crosses val="autoZero"/>
        <c:crossBetween val="midCat"/>
      </c:valAx>
      <c:valAx>
        <c:axId val="18723948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dirty="0"/>
                  <a:t>Relative Position in </a:t>
                </a:r>
                <a:r>
                  <a:rPr lang="en-US" sz="800" b="0" i="0" u="none" strike="noStrike" baseline="0" dirty="0">
                    <a:effectLst/>
                  </a:rPr>
                  <a:t>CP Cylinder </a:t>
                </a:r>
                <a:r>
                  <a:rPr lang="en-US" sz="800" b="0" dirty="0"/>
                  <a:t>(mm)</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87243008"/>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Permeability of CP Cylinder A3</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v>Hal-A3-Permeability</c:v>
          </c:tx>
          <c:spPr>
            <a:ln w="25400" cap="rnd">
              <a:noFill/>
              <a:round/>
            </a:ln>
            <a:effectLst/>
          </c:spPr>
          <c:marker>
            <c:symbol val="diamond"/>
            <c:size val="6"/>
            <c:spPr>
              <a:solidFill>
                <a:srgbClr val="000080"/>
              </a:solidFill>
              <a:ln w="15875">
                <a:solidFill>
                  <a:schemeClr val="accent1"/>
                </a:solidFill>
                <a:round/>
              </a:ln>
              <a:effectLst/>
            </c:spPr>
          </c:marker>
          <c:xVal>
            <c:numRef>
              <c:f>Position!$R$108:$R$122</c:f>
              <c:numCache>
                <c:formatCode>General</c:formatCode>
                <c:ptCount val="15"/>
                <c:pt idx="3">
                  <c:v>1.21</c:v>
                </c:pt>
                <c:pt idx="7">
                  <c:v>0.9254</c:v>
                </c:pt>
                <c:pt idx="8">
                  <c:v>1.1296999999999999</c:v>
                </c:pt>
                <c:pt idx="12">
                  <c:v>0.87019999999999997</c:v>
                </c:pt>
                <c:pt idx="14">
                  <c:v>0.66920000000000002</c:v>
                </c:pt>
              </c:numCache>
            </c:numRef>
          </c:xVal>
          <c:yVal>
            <c:numRef>
              <c:f>Position!$P$108:$P$122</c:f>
              <c:numCache>
                <c:formatCode>General</c:formatCode>
                <c:ptCount val="15"/>
                <c:pt idx="0">
                  <c:v>483.01</c:v>
                </c:pt>
                <c:pt idx="2">
                  <c:v>465.67</c:v>
                </c:pt>
                <c:pt idx="3">
                  <c:v>430.91</c:v>
                </c:pt>
                <c:pt idx="4">
                  <c:v>366.27000000000004</c:v>
                </c:pt>
                <c:pt idx="6">
                  <c:v>319.95500000000004</c:v>
                </c:pt>
                <c:pt idx="7">
                  <c:v>298.79000000000002</c:v>
                </c:pt>
                <c:pt idx="8">
                  <c:v>264</c:v>
                </c:pt>
                <c:pt idx="9">
                  <c:v>205.315</c:v>
                </c:pt>
                <c:pt idx="11">
                  <c:v>149.75</c:v>
                </c:pt>
                <c:pt idx="12">
                  <c:v>117.715</c:v>
                </c:pt>
                <c:pt idx="13">
                  <c:v>68.295000000000002</c:v>
                </c:pt>
                <c:pt idx="14">
                  <c:v>16.055</c:v>
                </c:pt>
              </c:numCache>
            </c:numRef>
          </c:yVal>
          <c:smooth val="0"/>
          <c:extLst xmlns:c16r2="http://schemas.microsoft.com/office/drawing/2015/06/chart">
            <c:ext xmlns:c16="http://schemas.microsoft.com/office/drawing/2014/chart" uri="{C3380CC4-5D6E-409C-BE32-E72D297353CC}">
              <c16:uniqueId val="{00000000-ADED-4CAA-93E2-2E3C2D1D3FC0}"/>
            </c:ext>
          </c:extLst>
        </c:ser>
        <c:dLbls>
          <c:showLegendKey val="0"/>
          <c:showVal val="0"/>
          <c:showCatName val="0"/>
          <c:showSerName val="0"/>
          <c:showPercent val="0"/>
          <c:showBubbleSize val="0"/>
        </c:dLbls>
        <c:axId val="187241440"/>
        <c:axId val="187241048"/>
      </c:scatterChart>
      <c:valAx>
        <c:axId val="187241440"/>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b="0" dirty="0"/>
                  <a:t>Permeability (mD)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87241048"/>
        <c:crosses val="autoZero"/>
        <c:crossBetween val="midCat"/>
      </c:valAx>
      <c:valAx>
        <c:axId val="18724104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dirty="0"/>
                  <a:t>Relative Position in </a:t>
                </a:r>
                <a:r>
                  <a:rPr lang="en-US" sz="800" b="0" i="0" u="none" strike="noStrike" baseline="0" dirty="0">
                    <a:effectLst/>
                  </a:rPr>
                  <a:t>CP Cylinder </a:t>
                </a:r>
                <a:r>
                  <a:rPr lang="en-US" sz="800" b="0" dirty="0"/>
                  <a:t>(mm)</a:t>
                </a:r>
              </a:p>
            </c:rich>
          </c:tx>
          <c:layout>
            <c:manualLayout>
              <c:xMode val="edge"/>
              <c:yMode val="edge"/>
              <c:x val="5.6116722783389451E-2"/>
              <c:y val="0.20555555555555552"/>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87241440"/>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Porosity of CP Cylinder A4</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v>Hal-A4-Porosity</c:v>
          </c:tx>
          <c:spPr>
            <a:ln w="25400" cap="rnd">
              <a:noFill/>
              <a:round/>
            </a:ln>
            <a:effectLst/>
          </c:spPr>
          <c:marker>
            <c:symbol val="diamond"/>
            <c:size val="6"/>
            <c:spPr>
              <a:solidFill>
                <a:srgbClr val="000080"/>
              </a:solidFill>
              <a:ln w="15875">
                <a:solidFill>
                  <a:schemeClr val="accent1"/>
                </a:solidFill>
                <a:round/>
              </a:ln>
              <a:effectLst/>
            </c:spPr>
          </c:marker>
          <c:xVal>
            <c:numRef>
              <c:f>Position!$Q$144:$Q$167</c:f>
              <c:numCache>
                <c:formatCode>General</c:formatCode>
                <c:ptCount val="24"/>
                <c:pt idx="0">
                  <c:v>43.853000000000002</c:v>
                </c:pt>
                <c:pt idx="1">
                  <c:v>44.835333333333331</c:v>
                </c:pt>
                <c:pt idx="3">
                  <c:v>44.81633333333334</c:v>
                </c:pt>
                <c:pt idx="4">
                  <c:v>44.560750000000006</c:v>
                </c:pt>
                <c:pt idx="6">
                  <c:v>44.895333333333326</c:v>
                </c:pt>
                <c:pt idx="7">
                  <c:v>44.482333333333337</c:v>
                </c:pt>
                <c:pt idx="10">
                  <c:v>44.899000000000001</c:v>
                </c:pt>
                <c:pt idx="11">
                  <c:v>43.064</c:v>
                </c:pt>
                <c:pt idx="13">
                  <c:v>49.575333333333333</c:v>
                </c:pt>
                <c:pt idx="14">
                  <c:v>44.905333333333338</c:v>
                </c:pt>
                <c:pt idx="16">
                  <c:v>46.068999999999996</c:v>
                </c:pt>
                <c:pt idx="17">
                  <c:v>46.31966666666667</c:v>
                </c:pt>
                <c:pt idx="19">
                  <c:v>44.853999999999992</c:v>
                </c:pt>
                <c:pt idx="20">
                  <c:v>45.582999999999998</c:v>
                </c:pt>
                <c:pt idx="22">
                  <c:v>46.419333333333327</c:v>
                </c:pt>
                <c:pt idx="23">
                  <c:v>50.204333333333331</c:v>
                </c:pt>
              </c:numCache>
            </c:numRef>
          </c:xVal>
          <c:yVal>
            <c:numRef>
              <c:f>Position!$P$144:$P$167</c:f>
              <c:numCache>
                <c:formatCode>General</c:formatCode>
                <c:ptCount val="24"/>
                <c:pt idx="0">
                  <c:v>405.81000000000023</c:v>
                </c:pt>
                <c:pt idx="1">
                  <c:v>384.57500000000022</c:v>
                </c:pt>
                <c:pt idx="3">
                  <c:v>365.5900000000002</c:v>
                </c:pt>
                <c:pt idx="4">
                  <c:v>344.5875000000002</c:v>
                </c:pt>
                <c:pt idx="6">
                  <c:v>321.49750000000017</c:v>
                </c:pt>
                <c:pt idx="7">
                  <c:v>294.49000000000012</c:v>
                </c:pt>
                <c:pt idx="10">
                  <c:v>235.36000000000004</c:v>
                </c:pt>
                <c:pt idx="11">
                  <c:v>222.47000000000003</c:v>
                </c:pt>
                <c:pt idx="13">
                  <c:v>202.33</c:v>
                </c:pt>
                <c:pt idx="14">
                  <c:v>177.94</c:v>
                </c:pt>
                <c:pt idx="16">
                  <c:v>157.875</c:v>
                </c:pt>
                <c:pt idx="17">
                  <c:v>130.57</c:v>
                </c:pt>
                <c:pt idx="19">
                  <c:v>100.89999999999999</c:v>
                </c:pt>
                <c:pt idx="20">
                  <c:v>73.164999999999992</c:v>
                </c:pt>
                <c:pt idx="22">
                  <c:v>42.86</c:v>
                </c:pt>
                <c:pt idx="23">
                  <c:v>14.21</c:v>
                </c:pt>
              </c:numCache>
            </c:numRef>
          </c:yVal>
          <c:smooth val="0"/>
          <c:extLst xmlns:c16r2="http://schemas.microsoft.com/office/drawing/2015/06/chart">
            <c:ext xmlns:c16="http://schemas.microsoft.com/office/drawing/2014/chart" uri="{C3380CC4-5D6E-409C-BE32-E72D297353CC}">
              <c16:uniqueId val="{00000000-9E27-40C8-8684-8B83D717F099}"/>
            </c:ext>
          </c:extLst>
        </c:ser>
        <c:dLbls>
          <c:showLegendKey val="0"/>
          <c:showVal val="0"/>
          <c:showCatName val="0"/>
          <c:showSerName val="0"/>
          <c:showPercent val="0"/>
          <c:showBubbleSize val="0"/>
        </c:dLbls>
        <c:axId val="187241832"/>
        <c:axId val="187242224"/>
      </c:scatterChart>
      <c:valAx>
        <c:axId val="187241832"/>
        <c:scaling>
          <c:orientation val="minMax"/>
          <c:max val="52"/>
          <c:min val="3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b="0" dirty="0"/>
                  <a:t>Porosity (%)</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87242224"/>
        <c:crosses val="autoZero"/>
        <c:crossBetween val="midCat"/>
      </c:valAx>
      <c:valAx>
        <c:axId val="187242224"/>
        <c:scaling>
          <c:orientation val="minMax"/>
          <c:max val="60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dirty="0"/>
                  <a:t>Relative Position in </a:t>
                </a:r>
                <a:r>
                  <a:rPr lang="en-US" sz="800" b="0" i="0" u="none" strike="noStrike" baseline="0" dirty="0">
                    <a:effectLst/>
                  </a:rPr>
                  <a:t>CP Cylinder </a:t>
                </a:r>
                <a:r>
                  <a:rPr lang="en-US" sz="800" b="0" dirty="0"/>
                  <a:t> (mm)</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87241832"/>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Permeability of CP Cylinder A4</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v>Hal-A4-Permeability</c:v>
          </c:tx>
          <c:spPr>
            <a:ln w="25400" cap="rnd">
              <a:noFill/>
              <a:round/>
            </a:ln>
            <a:effectLst/>
          </c:spPr>
          <c:marker>
            <c:symbol val="diamond"/>
            <c:size val="6"/>
            <c:spPr>
              <a:solidFill>
                <a:srgbClr val="000080"/>
              </a:solidFill>
              <a:ln w="15875">
                <a:solidFill>
                  <a:schemeClr val="accent1"/>
                </a:solidFill>
                <a:round/>
              </a:ln>
              <a:effectLst/>
            </c:spPr>
          </c:marker>
          <c:xVal>
            <c:numRef>
              <c:f>Position!$R$144:$R$167</c:f>
              <c:numCache>
                <c:formatCode>General</c:formatCode>
                <c:ptCount val="24"/>
                <c:pt idx="0">
                  <c:v>4.7199999999999999E-2</c:v>
                </c:pt>
                <c:pt idx="1">
                  <c:v>5.74E-2</c:v>
                </c:pt>
                <c:pt idx="3">
                  <c:v>7.0400000000000004E-2</c:v>
                </c:pt>
                <c:pt idx="4">
                  <c:v>7.3300000000000004E-2</c:v>
                </c:pt>
                <c:pt idx="6">
                  <c:v>6.0100000000000001E-2</c:v>
                </c:pt>
                <c:pt idx="7">
                  <c:v>5.8599999999999999E-2</c:v>
                </c:pt>
                <c:pt idx="10">
                  <c:v>8.0699999999999994E-2</c:v>
                </c:pt>
                <c:pt idx="11">
                  <c:v>5.9700000000000003E-2</c:v>
                </c:pt>
                <c:pt idx="13">
                  <c:v>8.4199999999999997E-2</c:v>
                </c:pt>
                <c:pt idx="14">
                  <c:v>8.8499999999999995E-2</c:v>
                </c:pt>
                <c:pt idx="16">
                  <c:v>0.23169999999999999</c:v>
                </c:pt>
                <c:pt idx="17">
                  <c:v>0.1268</c:v>
                </c:pt>
                <c:pt idx="19">
                  <c:v>9.4E-2</c:v>
                </c:pt>
                <c:pt idx="20">
                  <c:v>0.1608</c:v>
                </c:pt>
                <c:pt idx="22">
                  <c:v>0.28549999999999998</c:v>
                </c:pt>
              </c:numCache>
            </c:numRef>
          </c:xVal>
          <c:yVal>
            <c:numRef>
              <c:f>Position!$P$144:$P$167</c:f>
              <c:numCache>
                <c:formatCode>General</c:formatCode>
                <c:ptCount val="24"/>
                <c:pt idx="0">
                  <c:v>405.81000000000023</c:v>
                </c:pt>
                <c:pt idx="1">
                  <c:v>384.57500000000022</c:v>
                </c:pt>
                <c:pt idx="3">
                  <c:v>365.5900000000002</c:v>
                </c:pt>
                <c:pt idx="4">
                  <c:v>344.5875000000002</c:v>
                </c:pt>
                <c:pt idx="6">
                  <c:v>321.49750000000017</c:v>
                </c:pt>
                <c:pt idx="7">
                  <c:v>294.49000000000012</c:v>
                </c:pt>
                <c:pt idx="10">
                  <c:v>235.36000000000004</c:v>
                </c:pt>
                <c:pt idx="11">
                  <c:v>222.47000000000003</c:v>
                </c:pt>
                <c:pt idx="13">
                  <c:v>202.33</c:v>
                </c:pt>
                <c:pt idx="14">
                  <c:v>177.94</c:v>
                </c:pt>
                <c:pt idx="16">
                  <c:v>157.875</c:v>
                </c:pt>
                <c:pt idx="17">
                  <c:v>130.57</c:v>
                </c:pt>
                <c:pt idx="19">
                  <c:v>100.89999999999999</c:v>
                </c:pt>
                <c:pt idx="20">
                  <c:v>73.164999999999992</c:v>
                </c:pt>
                <c:pt idx="22">
                  <c:v>42.86</c:v>
                </c:pt>
                <c:pt idx="23">
                  <c:v>14.21</c:v>
                </c:pt>
              </c:numCache>
            </c:numRef>
          </c:yVal>
          <c:smooth val="0"/>
          <c:extLst xmlns:c16r2="http://schemas.microsoft.com/office/drawing/2015/06/chart">
            <c:ext xmlns:c16="http://schemas.microsoft.com/office/drawing/2014/chart" uri="{C3380CC4-5D6E-409C-BE32-E72D297353CC}">
              <c16:uniqueId val="{00000000-9CAF-4FB7-9040-8AA3BE81E4E5}"/>
            </c:ext>
          </c:extLst>
        </c:ser>
        <c:dLbls>
          <c:showLegendKey val="0"/>
          <c:showVal val="0"/>
          <c:showCatName val="0"/>
          <c:showSerName val="0"/>
          <c:showPercent val="0"/>
          <c:showBubbleSize val="0"/>
        </c:dLbls>
        <c:axId val="187243400"/>
        <c:axId val="187238696"/>
      </c:scatterChart>
      <c:valAx>
        <c:axId val="187243400"/>
        <c:scaling>
          <c:orientation val="minMax"/>
          <c:max val="1.2"/>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r>
                  <a:rPr lang="en-US" b="0" dirty="0"/>
                  <a:t>Permeability (mD)</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87238696"/>
        <c:crosses val="autoZero"/>
        <c:crossBetween val="midCat"/>
      </c:valAx>
      <c:valAx>
        <c:axId val="187238696"/>
        <c:scaling>
          <c:orientation val="minMax"/>
          <c:max val="60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dirty="0"/>
                  <a:t>Relative Position in </a:t>
                </a:r>
                <a:r>
                  <a:rPr lang="en-US" sz="800" b="0" i="0" u="none" strike="noStrike" baseline="0" dirty="0">
                    <a:effectLst/>
                  </a:rPr>
                  <a:t>CP Cylinder </a:t>
                </a:r>
                <a:r>
                  <a:rPr lang="en-US" sz="800" b="0" dirty="0"/>
                  <a:t>(mm)</a:t>
                </a:r>
              </a:p>
            </c:rich>
          </c:tx>
          <c:layout>
            <c:manualLayout>
              <c:xMode val="edge"/>
              <c:yMode val="edge"/>
              <c:x val="5.4124358192599663E-2"/>
              <c:y val="0.19951049868766405"/>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187243400"/>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50" b="1" dirty="0"/>
              <a:t>Porosity of CP Cylinder A1</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1"/>
          <c:order val="0"/>
          <c:tx>
            <c:strRef>
              <c:f>'All graphs'!$D$1</c:f>
              <c:strCache>
                <c:ptCount val="1"/>
                <c:pt idx="0">
                  <c:v>Porosity</c:v>
                </c:pt>
              </c:strCache>
            </c:strRef>
          </c:tx>
          <c:spPr>
            <a:ln w="25400" cap="rnd">
              <a:noFill/>
              <a:round/>
            </a:ln>
            <a:effectLst/>
          </c:spPr>
          <c:marker>
            <c:symbol val="square"/>
            <c:size val="6"/>
            <c:spPr>
              <a:solidFill>
                <a:schemeClr val="lt1"/>
              </a:solidFill>
              <a:ln w="15875">
                <a:solidFill>
                  <a:schemeClr val="accent3"/>
                </a:solidFill>
                <a:round/>
              </a:ln>
              <a:effectLst/>
            </c:spPr>
          </c:marker>
          <c:xVal>
            <c:numRef>
              <c:f>'All graphs'!$D$2:$D$9</c:f>
              <c:numCache>
                <c:formatCode>General</c:formatCode>
                <c:ptCount val="8"/>
                <c:pt idx="0" formatCode="0.0">
                  <c:v>47.1</c:v>
                </c:pt>
                <c:pt idx="2" formatCode="0.0">
                  <c:v>46.6</c:v>
                </c:pt>
                <c:pt idx="3" formatCode="0.0">
                  <c:v>49.2</c:v>
                </c:pt>
                <c:pt idx="4" formatCode="0.0">
                  <c:v>49.2</c:v>
                </c:pt>
                <c:pt idx="5" formatCode="0.0">
                  <c:v>47.7</c:v>
                </c:pt>
                <c:pt idx="6" formatCode="0.0">
                  <c:v>47.7</c:v>
                </c:pt>
                <c:pt idx="7" formatCode="0.0">
                  <c:v>49.9</c:v>
                </c:pt>
              </c:numCache>
            </c:numRef>
          </c:xVal>
          <c:yVal>
            <c:numRef>
              <c:f>'All graphs'!$C$2:$C$9</c:f>
              <c:numCache>
                <c:formatCode>General</c:formatCode>
                <c:ptCount val="8"/>
                <c:pt idx="0">
                  <c:v>544.28499999999985</c:v>
                </c:pt>
                <c:pt idx="1">
                  <c:v>494.40999999999991</c:v>
                </c:pt>
                <c:pt idx="2">
                  <c:v>456.55999999999989</c:v>
                </c:pt>
                <c:pt idx="3">
                  <c:v>400.03999999999991</c:v>
                </c:pt>
                <c:pt idx="4">
                  <c:v>333.49499999999995</c:v>
                </c:pt>
                <c:pt idx="5">
                  <c:v>265.82</c:v>
                </c:pt>
                <c:pt idx="6">
                  <c:v>190.77</c:v>
                </c:pt>
                <c:pt idx="7">
                  <c:v>116.81</c:v>
                </c:pt>
              </c:numCache>
            </c:numRef>
          </c:yVal>
          <c:smooth val="0"/>
          <c:extLst xmlns:c16r2="http://schemas.microsoft.com/office/drawing/2015/06/chart">
            <c:ext xmlns:c16="http://schemas.microsoft.com/office/drawing/2014/chart" uri="{C3380CC4-5D6E-409C-BE32-E72D297353CC}">
              <c16:uniqueId val="{00000000-DEFA-4F85-ACAD-C547525E18DB}"/>
            </c:ext>
          </c:extLst>
        </c:ser>
        <c:ser>
          <c:idx val="0"/>
          <c:order val="1"/>
          <c:tx>
            <c:strRef>
              <c:f>'All graphs'!$D$1</c:f>
              <c:strCache>
                <c:ptCount val="1"/>
                <c:pt idx="0">
                  <c:v>Porosity</c:v>
                </c:pt>
              </c:strCache>
            </c:strRef>
          </c:tx>
          <c:spPr>
            <a:ln w="25400" cap="rnd">
              <a:noFill/>
              <a:round/>
            </a:ln>
            <a:effectLst/>
          </c:spPr>
          <c:marker>
            <c:symbol val="diamond"/>
            <c:size val="6"/>
            <c:spPr>
              <a:solidFill>
                <a:srgbClr val="000080"/>
              </a:solidFill>
              <a:ln w="15875">
                <a:solidFill>
                  <a:schemeClr val="accent1"/>
                </a:solidFill>
                <a:round/>
              </a:ln>
              <a:effectLst/>
            </c:spPr>
          </c:marker>
          <c:xVal>
            <c:numRef>
              <c:f>'All graphs'!$D$2:$D$9</c:f>
              <c:numCache>
                <c:formatCode>General</c:formatCode>
                <c:ptCount val="8"/>
                <c:pt idx="0" formatCode="0.0">
                  <c:v>47.1</c:v>
                </c:pt>
                <c:pt idx="2" formatCode="0.0">
                  <c:v>46.6</c:v>
                </c:pt>
                <c:pt idx="3" formatCode="0.0">
                  <c:v>49.2</c:v>
                </c:pt>
                <c:pt idx="4" formatCode="0.0">
                  <c:v>49.2</c:v>
                </c:pt>
                <c:pt idx="5" formatCode="0.0">
                  <c:v>47.7</c:v>
                </c:pt>
                <c:pt idx="6" formatCode="0.0">
                  <c:v>47.7</c:v>
                </c:pt>
                <c:pt idx="7" formatCode="0.0">
                  <c:v>49.9</c:v>
                </c:pt>
              </c:numCache>
            </c:numRef>
          </c:xVal>
          <c:yVal>
            <c:numRef>
              <c:f>'All graphs'!$C$2:$C$9</c:f>
              <c:numCache>
                <c:formatCode>General</c:formatCode>
                <c:ptCount val="8"/>
                <c:pt idx="0">
                  <c:v>544.28499999999985</c:v>
                </c:pt>
                <c:pt idx="1">
                  <c:v>494.40999999999991</c:v>
                </c:pt>
                <c:pt idx="2">
                  <c:v>456.55999999999989</c:v>
                </c:pt>
                <c:pt idx="3">
                  <c:v>400.03999999999991</c:v>
                </c:pt>
                <c:pt idx="4">
                  <c:v>333.49499999999995</c:v>
                </c:pt>
                <c:pt idx="5">
                  <c:v>265.82</c:v>
                </c:pt>
                <c:pt idx="6">
                  <c:v>190.77</c:v>
                </c:pt>
                <c:pt idx="7">
                  <c:v>116.81</c:v>
                </c:pt>
              </c:numCache>
            </c:numRef>
          </c:yVal>
          <c:smooth val="0"/>
          <c:extLst xmlns:c16r2="http://schemas.microsoft.com/office/drawing/2015/06/chart">
            <c:ext xmlns:c16="http://schemas.microsoft.com/office/drawing/2014/chart" uri="{C3380CC4-5D6E-409C-BE32-E72D297353CC}">
              <c16:uniqueId val="{00000001-DEFA-4F85-ACAD-C547525E18DB}"/>
            </c:ext>
          </c:extLst>
        </c:ser>
        <c:dLbls>
          <c:showLegendKey val="0"/>
          <c:showVal val="0"/>
          <c:showCatName val="0"/>
          <c:showSerName val="0"/>
          <c:showPercent val="0"/>
          <c:showBubbleSize val="0"/>
        </c:dLbls>
        <c:axId val="146070288"/>
        <c:axId val="146076168"/>
      </c:scatterChart>
      <c:valAx>
        <c:axId val="146070288"/>
        <c:scaling>
          <c:orientation val="minMax"/>
          <c:max val="55"/>
          <c:min val="3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r>
                  <a:rPr lang="en-US" sz="1200" b="0" dirty="0"/>
                  <a:t>Porosity (%)</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46076168"/>
        <c:crosses val="autoZero"/>
        <c:crossBetween val="midCat"/>
      </c:valAx>
      <c:valAx>
        <c:axId val="14607616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dirty="0"/>
                  <a:t>Relative Position in CP Cylinder (mm)</a:t>
                </a:r>
              </a:p>
            </c:rich>
          </c:tx>
          <c:layout>
            <c:manualLayout>
              <c:xMode val="edge"/>
              <c:yMode val="edge"/>
              <c:x val="3.0555555555555555E-2"/>
              <c:y val="0.14393518518518519"/>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46070288"/>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Permeability</a:t>
            </a:r>
            <a:r>
              <a:rPr lang="en-US" sz="1000" baseline="0" dirty="0"/>
              <a:t> of CP Cylinder A1</a:t>
            </a:r>
            <a:endParaRPr lang="en-US" sz="1000" dirty="0"/>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strRef>
              <c:f>'All graphs'!$E$1</c:f>
              <c:strCache>
                <c:ptCount val="1"/>
                <c:pt idx="0">
                  <c:v>Permeability (mD)</c:v>
                </c:pt>
              </c:strCache>
            </c:strRef>
          </c:tx>
          <c:spPr>
            <a:ln w="25400" cap="rnd">
              <a:noFill/>
              <a:round/>
            </a:ln>
            <a:effectLst/>
          </c:spPr>
          <c:marker>
            <c:symbol val="diamond"/>
            <c:size val="6"/>
            <c:spPr>
              <a:solidFill>
                <a:srgbClr val="000080"/>
              </a:solidFill>
              <a:ln w="15875">
                <a:solidFill>
                  <a:schemeClr val="accent1"/>
                </a:solidFill>
                <a:round/>
              </a:ln>
              <a:effectLst/>
            </c:spPr>
          </c:marker>
          <c:xVal>
            <c:numRef>
              <c:f>'All graphs'!$E$2:$E$9</c:f>
              <c:numCache>
                <c:formatCode>General</c:formatCode>
                <c:ptCount val="8"/>
                <c:pt idx="0" formatCode="0.00">
                  <c:v>0.21</c:v>
                </c:pt>
                <c:pt idx="2" formatCode="0.00">
                  <c:v>0.34</c:v>
                </c:pt>
                <c:pt idx="3" formatCode="0.00">
                  <c:v>1.52</c:v>
                </c:pt>
                <c:pt idx="4" formatCode="0.00">
                  <c:v>1.3</c:v>
                </c:pt>
                <c:pt idx="5" formatCode="0.00">
                  <c:v>1.5</c:v>
                </c:pt>
                <c:pt idx="6" formatCode="0.00">
                  <c:v>1.52</c:v>
                </c:pt>
                <c:pt idx="7" formatCode="0.00">
                  <c:v>0.93</c:v>
                </c:pt>
              </c:numCache>
            </c:numRef>
          </c:xVal>
          <c:yVal>
            <c:numRef>
              <c:f>'All graphs'!$C$2:$C$9</c:f>
              <c:numCache>
                <c:formatCode>General</c:formatCode>
                <c:ptCount val="8"/>
                <c:pt idx="0">
                  <c:v>544.28499999999985</c:v>
                </c:pt>
                <c:pt idx="1">
                  <c:v>494.40999999999991</c:v>
                </c:pt>
                <c:pt idx="2">
                  <c:v>456.55999999999989</c:v>
                </c:pt>
                <c:pt idx="3">
                  <c:v>400.03999999999991</c:v>
                </c:pt>
                <c:pt idx="4">
                  <c:v>333.49499999999995</c:v>
                </c:pt>
                <c:pt idx="5">
                  <c:v>265.82</c:v>
                </c:pt>
                <c:pt idx="6">
                  <c:v>190.77</c:v>
                </c:pt>
                <c:pt idx="7">
                  <c:v>116.81</c:v>
                </c:pt>
              </c:numCache>
            </c:numRef>
          </c:yVal>
          <c:smooth val="0"/>
          <c:extLst xmlns:c16r2="http://schemas.microsoft.com/office/drawing/2015/06/chart">
            <c:ext xmlns:c16="http://schemas.microsoft.com/office/drawing/2014/chart" uri="{C3380CC4-5D6E-409C-BE32-E72D297353CC}">
              <c16:uniqueId val="{00000000-BD86-4D5E-AC17-228E09C54C41}"/>
            </c:ext>
          </c:extLst>
        </c:ser>
        <c:dLbls>
          <c:showLegendKey val="0"/>
          <c:showVal val="0"/>
          <c:showCatName val="0"/>
          <c:showSerName val="0"/>
          <c:showPercent val="0"/>
          <c:showBubbleSize val="0"/>
        </c:dLbls>
        <c:axId val="185832648"/>
        <c:axId val="185829512"/>
      </c:scatterChart>
      <c:valAx>
        <c:axId val="185832648"/>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r>
                  <a:rPr lang="en-US" sz="1100" b="0" dirty="0"/>
                  <a:t>Permeability (mD)</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cap="none" spc="0" normalizeH="0" baseline="0">
                <a:solidFill>
                  <a:schemeClr val="dk1">
                    <a:lumMod val="65000"/>
                    <a:lumOff val="35000"/>
                  </a:schemeClr>
                </a:solidFill>
                <a:latin typeface="+mn-lt"/>
                <a:ea typeface="+mn-ea"/>
                <a:cs typeface="+mn-cs"/>
              </a:defRPr>
            </a:pPr>
            <a:endParaRPr lang="en-US"/>
          </a:p>
        </c:txPr>
        <c:crossAx val="185829512"/>
        <c:crosses val="autoZero"/>
        <c:crossBetween val="midCat"/>
      </c:valAx>
      <c:valAx>
        <c:axId val="18582951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i="0" baseline="0" dirty="0">
                    <a:effectLst/>
                  </a:rPr>
                  <a:t>Relative Position in CP Cylinder (mm)</a:t>
                </a:r>
                <a:endParaRPr lang="en-US" sz="800" b="0" dirty="0">
                  <a:effectLst/>
                </a:endParaRPr>
              </a:p>
            </c:rich>
          </c:tx>
          <c:layout>
            <c:manualLayout>
              <c:xMode val="edge"/>
              <c:yMode val="edge"/>
              <c:x val="4.208754208754209E-2"/>
              <c:y val="0.18592435560939499"/>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5832648"/>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Porosity of CP Cylinder D1</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strRef>
              <c:f>'All graphs'!$D$1</c:f>
              <c:strCache>
                <c:ptCount val="1"/>
                <c:pt idx="0">
                  <c:v>Porosity</c:v>
                </c:pt>
              </c:strCache>
            </c:strRef>
          </c:tx>
          <c:spPr>
            <a:ln w="25400" cap="rnd">
              <a:noFill/>
              <a:round/>
            </a:ln>
            <a:effectLst/>
          </c:spPr>
          <c:marker>
            <c:symbol val="diamond"/>
            <c:size val="6"/>
            <c:spPr>
              <a:solidFill>
                <a:srgbClr val="000080"/>
              </a:solidFill>
              <a:ln w="15875">
                <a:solidFill>
                  <a:schemeClr val="accent1"/>
                </a:solidFill>
                <a:round/>
              </a:ln>
              <a:effectLst/>
            </c:spPr>
          </c:marker>
          <c:xVal>
            <c:numRef>
              <c:f>'All graphs'!$V$2:$V$9</c:f>
              <c:numCache>
                <c:formatCode>0.0</c:formatCode>
                <c:ptCount val="8"/>
                <c:pt idx="0">
                  <c:v>38</c:v>
                </c:pt>
                <c:pt idx="1">
                  <c:v>33.299999999999997</c:v>
                </c:pt>
                <c:pt idx="2">
                  <c:v>39</c:v>
                </c:pt>
                <c:pt idx="3">
                  <c:v>40.6</c:v>
                </c:pt>
                <c:pt idx="4">
                  <c:v>40</c:v>
                </c:pt>
                <c:pt idx="5">
                  <c:v>40.700000000000003</c:v>
                </c:pt>
                <c:pt idx="6">
                  <c:v>39.5</c:v>
                </c:pt>
                <c:pt idx="7">
                  <c:v>41.6</c:v>
                </c:pt>
              </c:numCache>
            </c:numRef>
          </c:xVal>
          <c:yVal>
            <c:numRef>
              <c:f>'All graphs'!$C$2:$C$9</c:f>
              <c:numCache>
                <c:formatCode>General</c:formatCode>
                <c:ptCount val="8"/>
                <c:pt idx="0">
                  <c:v>544.28499999999985</c:v>
                </c:pt>
                <c:pt idx="1">
                  <c:v>494.40999999999991</c:v>
                </c:pt>
                <c:pt idx="2">
                  <c:v>456.55999999999989</c:v>
                </c:pt>
                <c:pt idx="3">
                  <c:v>400.03999999999991</c:v>
                </c:pt>
                <c:pt idx="4">
                  <c:v>333.49499999999995</c:v>
                </c:pt>
                <c:pt idx="5">
                  <c:v>265.82</c:v>
                </c:pt>
                <c:pt idx="6">
                  <c:v>190.77</c:v>
                </c:pt>
                <c:pt idx="7">
                  <c:v>116.81</c:v>
                </c:pt>
              </c:numCache>
            </c:numRef>
          </c:yVal>
          <c:smooth val="0"/>
          <c:extLst xmlns:c16r2="http://schemas.microsoft.com/office/drawing/2015/06/chart">
            <c:ext xmlns:c16="http://schemas.microsoft.com/office/drawing/2014/chart" uri="{C3380CC4-5D6E-409C-BE32-E72D297353CC}">
              <c16:uniqueId val="{00000000-DDD3-48FB-9905-A1A5F518BD1F}"/>
            </c:ext>
          </c:extLst>
        </c:ser>
        <c:dLbls>
          <c:showLegendKey val="0"/>
          <c:showVal val="0"/>
          <c:showCatName val="0"/>
          <c:showSerName val="0"/>
          <c:showPercent val="0"/>
          <c:showBubbleSize val="0"/>
        </c:dLbls>
        <c:axId val="185831080"/>
        <c:axId val="185830688"/>
      </c:scatterChart>
      <c:valAx>
        <c:axId val="185831080"/>
        <c:scaling>
          <c:orientation val="minMax"/>
          <c:max val="55"/>
          <c:min val="30"/>
        </c:scaling>
        <c:delete val="0"/>
        <c:axPos val="b"/>
        <c:title>
          <c:tx>
            <c:rich>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r>
                  <a:rPr lang="en-US" sz="1100" b="0" dirty="0"/>
                  <a:t>Porosity (%)</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5830688"/>
        <c:crosses val="autoZero"/>
        <c:crossBetween val="midCat"/>
      </c:valAx>
      <c:valAx>
        <c:axId val="18583068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i="0" baseline="0" dirty="0">
                    <a:effectLst/>
                  </a:rPr>
                  <a:t>Relative Position in CP Cylinder (mm)</a:t>
                </a:r>
                <a:endParaRPr lang="en-US" sz="800" b="0" dirty="0">
                  <a:effectLst/>
                </a:endParaRPr>
              </a:p>
            </c:rich>
          </c:tx>
          <c:layout>
            <c:manualLayout>
              <c:xMode val="edge"/>
              <c:yMode val="edge"/>
              <c:x val="4.0684624017957353E-2"/>
              <c:y val="0.14703543307086614"/>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5831080"/>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Porosity of CP Cylinder D2</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strRef>
              <c:f>'All graphs'!$D$1</c:f>
              <c:strCache>
                <c:ptCount val="1"/>
                <c:pt idx="0">
                  <c:v>Porosity</c:v>
                </c:pt>
              </c:strCache>
            </c:strRef>
          </c:tx>
          <c:spPr>
            <a:ln w="25400" cap="rnd">
              <a:noFill/>
              <a:round/>
            </a:ln>
            <a:effectLst/>
          </c:spPr>
          <c:marker>
            <c:symbol val="diamond"/>
            <c:size val="6"/>
            <c:spPr>
              <a:solidFill>
                <a:srgbClr val="000080"/>
              </a:solidFill>
              <a:ln w="15875">
                <a:solidFill>
                  <a:schemeClr val="accent1"/>
                </a:solidFill>
                <a:round/>
              </a:ln>
              <a:effectLst/>
            </c:spPr>
          </c:marker>
          <c:xVal>
            <c:numRef>
              <c:f>'All graphs'!$V$15:$V$22</c:f>
              <c:numCache>
                <c:formatCode>General</c:formatCode>
                <c:ptCount val="8"/>
                <c:pt idx="2" formatCode="0.0">
                  <c:v>43.83</c:v>
                </c:pt>
                <c:pt idx="3" formatCode="0.0">
                  <c:v>42.42</c:v>
                </c:pt>
                <c:pt idx="5" formatCode="0.0">
                  <c:v>43.29</c:v>
                </c:pt>
                <c:pt idx="6" formatCode="0.0">
                  <c:v>42.47</c:v>
                </c:pt>
                <c:pt idx="7" formatCode="0.0">
                  <c:v>42.94</c:v>
                </c:pt>
              </c:numCache>
            </c:numRef>
          </c:xVal>
          <c:yVal>
            <c:numRef>
              <c:f>'All graphs'!$C$2:$C$9</c:f>
              <c:numCache>
                <c:formatCode>General</c:formatCode>
                <c:ptCount val="8"/>
                <c:pt idx="0">
                  <c:v>544.28499999999985</c:v>
                </c:pt>
                <c:pt idx="1">
                  <c:v>494.40999999999991</c:v>
                </c:pt>
                <c:pt idx="2">
                  <c:v>456.55999999999989</c:v>
                </c:pt>
                <c:pt idx="3">
                  <c:v>400.03999999999991</c:v>
                </c:pt>
                <c:pt idx="4">
                  <c:v>333.49499999999995</c:v>
                </c:pt>
                <c:pt idx="5">
                  <c:v>265.82</c:v>
                </c:pt>
                <c:pt idx="6">
                  <c:v>190.77</c:v>
                </c:pt>
                <c:pt idx="7">
                  <c:v>116.81</c:v>
                </c:pt>
              </c:numCache>
            </c:numRef>
          </c:yVal>
          <c:smooth val="0"/>
          <c:extLst xmlns:c16r2="http://schemas.microsoft.com/office/drawing/2015/06/chart">
            <c:ext xmlns:c16="http://schemas.microsoft.com/office/drawing/2014/chart" uri="{C3380CC4-5D6E-409C-BE32-E72D297353CC}">
              <c16:uniqueId val="{00000000-8E76-4FDF-89C0-6D49E30F1729}"/>
            </c:ext>
          </c:extLst>
        </c:ser>
        <c:dLbls>
          <c:showLegendKey val="0"/>
          <c:showVal val="0"/>
          <c:showCatName val="0"/>
          <c:showSerName val="0"/>
          <c:showPercent val="0"/>
          <c:showBubbleSize val="0"/>
        </c:dLbls>
        <c:axId val="185832256"/>
        <c:axId val="185827944"/>
      </c:scatterChart>
      <c:valAx>
        <c:axId val="185832256"/>
        <c:scaling>
          <c:orientation val="minMax"/>
          <c:max val="55"/>
          <c:min val="3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r>
                  <a:rPr lang="en-US" sz="1100" b="0" dirty="0"/>
                  <a:t>Porosity (%)</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5827944"/>
        <c:crosses val="autoZero"/>
        <c:crossBetween val="midCat"/>
      </c:valAx>
      <c:valAx>
        <c:axId val="18582794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dirty="0"/>
                  <a:t>Relative Position in CP Cylinder (mm)</a:t>
                </a:r>
              </a:p>
            </c:rich>
          </c:tx>
          <c:layout>
            <c:manualLayout>
              <c:xMode val="edge"/>
              <c:yMode val="edge"/>
              <c:x val="3.622356548865735E-2"/>
              <c:y val="0.15157392825896762"/>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5832256"/>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Permeability of CP Cylinder D2</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strRef>
              <c:f>'All graphs'!$E$1</c:f>
              <c:strCache>
                <c:ptCount val="1"/>
                <c:pt idx="0">
                  <c:v>Permeability (mD)</c:v>
                </c:pt>
              </c:strCache>
            </c:strRef>
          </c:tx>
          <c:spPr>
            <a:ln w="25400" cap="rnd">
              <a:noFill/>
              <a:round/>
            </a:ln>
            <a:effectLst/>
          </c:spPr>
          <c:marker>
            <c:symbol val="diamond"/>
            <c:size val="6"/>
            <c:spPr>
              <a:solidFill>
                <a:srgbClr val="000080"/>
              </a:solidFill>
              <a:ln w="15875">
                <a:solidFill>
                  <a:schemeClr val="accent1"/>
                </a:solidFill>
                <a:round/>
              </a:ln>
              <a:effectLst/>
            </c:spPr>
          </c:marker>
          <c:xVal>
            <c:numRef>
              <c:f>'All graphs'!$W$15:$W$22</c:f>
              <c:numCache>
                <c:formatCode>General</c:formatCode>
                <c:ptCount val="8"/>
                <c:pt idx="2" formatCode="0.00">
                  <c:v>0.51759999999999995</c:v>
                </c:pt>
                <c:pt idx="3" formatCode="0.00">
                  <c:v>0.34870000000000001</c:v>
                </c:pt>
                <c:pt idx="5" formatCode="0.00">
                  <c:v>0.31659999999999999</c:v>
                </c:pt>
                <c:pt idx="6" formatCode="0.00">
                  <c:v>0.18579999999999999</c:v>
                </c:pt>
                <c:pt idx="7" formatCode="0.00">
                  <c:v>0.19450000000000001</c:v>
                </c:pt>
              </c:numCache>
            </c:numRef>
          </c:xVal>
          <c:yVal>
            <c:numRef>
              <c:f>'All graphs'!$C$2:$C$9</c:f>
              <c:numCache>
                <c:formatCode>General</c:formatCode>
                <c:ptCount val="8"/>
                <c:pt idx="0">
                  <c:v>544.28499999999985</c:v>
                </c:pt>
                <c:pt idx="1">
                  <c:v>494.40999999999991</c:v>
                </c:pt>
                <c:pt idx="2">
                  <c:v>456.55999999999989</c:v>
                </c:pt>
                <c:pt idx="3">
                  <c:v>400.03999999999991</c:v>
                </c:pt>
                <c:pt idx="4">
                  <c:v>333.49499999999995</c:v>
                </c:pt>
                <c:pt idx="5">
                  <c:v>265.82</c:v>
                </c:pt>
                <c:pt idx="6">
                  <c:v>190.77</c:v>
                </c:pt>
                <c:pt idx="7">
                  <c:v>116.81</c:v>
                </c:pt>
              </c:numCache>
            </c:numRef>
          </c:yVal>
          <c:smooth val="0"/>
          <c:extLst xmlns:c16r2="http://schemas.microsoft.com/office/drawing/2015/06/chart">
            <c:ext xmlns:c16="http://schemas.microsoft.com/office/drawing/2014/chart" uri="{C3380CC4-5D6E-409C-BE32-E72D297353CC}">
              <c16:uniqueId val="{00000000-2DD8-47D2-B065-1DFACDA87771}"/>
            </c:ext>
          </c:extLst>
        </c:ser>
        <c:dLbls>
          <c:showLegendKey val="0"/>
          <c:showVal val="0"/>
          <c:showCatName val="0"/>
          <c:showSerName val="0"/>
          <c:showPercent val="0"/>
          <c:showBubbleSize val="0"/>
        </c:dLbls>
        <c:axId val="185827160"/>
        <c:axId val="185827552"/>
      </c:scatterChart>
      <c:valAx>
        <c:axId val="185827160"/>
        <c:scaling>
          <c:orientation val="minMax"/>
          <c:max val="1.5"/>
          <c:min val="0"/>
        </c:scaling>
        <c:delete val="0"/>
        <c:axPos val="b"/>
        <c:title>
          <c:tx>
            <c:rich>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r>
                  <a:rPr lang="en-US" sz="1100" b="0" i="0" baseline="0" dirty="0">
                    <a:effectLst/>
                  </a:rPr>
                  <a:t>Permeability (mD)</a:t>
                </a:r>
                <a:endParaRPr lang="en-US" sz="1100" b="0" dirty="0">
                  <a:effectLst/>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5827552"/>
        <c:crosses val="autoZero"/>
        <c:crossBetween val="midCat"/>
      </c:valAx>
      <c:valAx>
        <c:axId val="18582755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i="0" baseline="0" dirty="0">
                    <a:effectLst/>
                  </a:rPr>
                  <a:t>Relative Position in CP Cylinder (mm)</a:t>
                </a:r>
                <a:endParaRPr lang="en-US" sz="800" b="0" dirty="0">
                  <a:effectLst/>
                </a:endParaRPr>
              </a:p>
            </c:rich>
          </c:tx>
          <c:layout>
            <c:manualLayout>
              <c:xMode val="edge"/>
              <c:yMode val="edge"/>
              <c:x val="3.787878787878788E-2"/>
              <c:y val="0.19126623595127532"/>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5827160"/>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Permeability of CP Cylinder D1</a:t>
            </a:r>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0.25823104182684237"/>
          <c:y val="0.22666666666666666"/>
          <c:w val="0.66518377122051675"/>
          <c:h val="0.53729965004374458"/>
        </c:manualLayout>
      </c:layout>
      <c:scatterChart>
        <c:scatterStyle val="lineMarker"/>
        <c:varyColors val="0"/>
        <c:ser>
          <c:idx val="0"/>
          <c:order val="0"/>
          <c:tx>
            <c:strRef>
              <c:f>'All graphs'!$E$1</c:f>
              <c:strCache>
                <c:ptCount val="1"/>
                <c:pt idx="0">
                  <c:v>Permeability (mD)</c:v>
                </c:pt>
              </c:strCache>
            </c:strRef>
          </c:tx>
          <c:spPr>
            <a:ln w="25400" cap="rnd">
              <a:noFill/>
              <a:round/>
            </a:ln>
            <a:effectLst/>
          </c:spPr>
          <c:marker>
            <c:symbol val="diamond"/>
            <c:size val="6"/>
            <c:spPr>
              <a:solidFill>
                <a:srgbClr val="000080"/>
              </a:solidFill>
              <a:ln w="15875">
                <a:solidFill>
                  <a:schemeClr val="accent1"/>
                </a:solidFill>
                <a:round/>
              </a:ln>
              <a:effectLst/>
            </c:spPr>
          </c:marker>
          <c:xVal>
            <c:numRef>
              <c:f>'All graphs'!$W$2:$W$9</c:f>
              <c:numCache>
                <c:formatCode>0.00</c:formatCode>
                <c:ptCount val="8"/>
                <c:pt idx="0">
                  <c:v>0.11</c:v>
                </c:pt>
                <c:pt idx="1">
                  <c:v>0.03</c:v>
                </c:pt>
                <c:pt idx="2">
                  <c:v>0.36</c:v>
                </c:pt>
                <c:pt idx="3">
                  <c:v>0.28999999999999998</c:v>
                </c:pt>
                <c:pt idx="4">
                  <c:v>0.21</c:v>
                </c:pt>
                <c:pt idx="5">
                  <c:v>0.25</c:v>
                </c:pt>
                <c:pt idx="6">
                  <c:v>0.55000000000000004</c:v>
                </c:pt>
                <c:pt idx="7">
                  <c:v>0.28000000000000003</c:v>
                </c:pt>
              </c:numCache>
            </c:numRef>
          </c:xVal>
          <c:yVal>
            <c:numRef>
              <c:f>'All graphs'!$C$2:$C$9</c:f>
              <c:numCache>
                <c:formatCode>General</c:formatCode>
                <c:ptCount val="8"/>
                <c:pt idx="0">
                  <c:v>544.28499999999985</c:v>
                </c:pt>
                <c:pt idx="1">
                  <c:v>494.40999999999991</c:v>
                </c:pt>
                <c:pt idx="2">
                  <c:v>456.55999999999989</c:v>
                </c:pt>
                <c:pt idx="3">
                  <c:v>400.03999999999991</c:v>
                </c:pt>
                <c:pt idx="4">
                  <c:v>333.49499999999995</c:v>
                </c:pt>
                <c:pt idx="5">
                  <c:v>265.82</c:v>
                </c:pt>
                <c:pt idx="6">
                  <c:v>190.77</c:v>
                </c:pt>
                <c:pt idx="7">
                  <c:v>116.81</c:v>
                </c:pt>
              </c:numCache>
            </c:numRef>
          </c:yVal>
          <c:smooth val="0"/>
          <c:extLst xmlns:c16r2="http://schemas.microsoft.com/office/drawing/2015/06/chart">
            <c:ext xmlns:c16="http://schemas.microsoft.com/office/drawing/2014/chart" uri="{C3380CC4-5D6E-409C-BE32-E72D297353CC}">
              <c16:uniqueId val="{00000000-429A-43DF-8681-E5FF8BC98D92}"/>
            </c:ext>
          </c:extLst>
        </c:ser>
        <c:dLbls>
          <c:showLegendKey val="0"/>
          <c:showVal val="0"/>
          <c:showCatName val="0"/>
          <c:showSerName val="0"/>
          <c:showPercent val="0"/>
          <c:showBubbleSize val="0"/>
        </c:dLbls>
        <c:axId val="185826768"/>
        <c:axId val="185825984"/>
      </c:scatterChart>
      <c:valAx>
        <c:axId val="185826768"/>
        <c:scaling>
          <c:orientation val="minMax"/>
          <c:max val="1.6"/>
          <c:min val="0"/>
        </c:scaling>
        <c:delete val="0"/>
        <c:axPos val="b"/>
        <c:title>
          <c:tx>
            <c:rich>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r>
                  <a:rPr lang="en-US" sz="1100" b="0" i="0" baseline="0" dirty="0">
                    <a:effectLst/>
                  </a:rPr>
                  <a:t>Permeability (mD)</a:t>
                </a:r>
                <a:endParaRPr lang="en-US" sz="1100" b="0" dirty="0">
                  <a:effectLst/>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5825984"/>
        <c:crosses val="autoZero"/>
        <c:crossBetween val="midCat"/>
      </c:valAx>
      <c:valAx>
        <c:axId val="18582598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i="0" baseline="0" dirty="0">
                    <a:effectLst/>
                  </a:rPr>
                  <a:t>Relative Position in CP Cylinder (mm)</a:t>
                </a:r>
                <a:endParaRPr lang="en-US" sz="800" b="0" dirty="0">
                  <a:effectLst/>
                </a:endParaRPr>
              </a:p>
            </c:rich>
          </c:tx>
          <c:layout>
            <c:manualLayout>
              <c:xMode val="edge"/>
              <c:yMode val="edge"/>
              <c:x val="0"/>
              <c:y val="0.18820516185476815"/>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5826768"/>
        <c:crossesAt val="0"/>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000" dirty="0"/>
              <a:t>Porosity of CP Cylinder</a:t>
            </a:r>
            <a:r>
              <a:rPr lang="en-US" sz="1000" baseline="0" dirty="0"/>
              <a:t> E1</a:t>
            </a:r>
            <a:endParaRPr lang="en-US" sz="1000" dirty="0"/>
          </a:p>
        </c:rich>
      </c:tx>
      <c:overlay val="0"/>
      <c:spPr>
        <a:noFill/>
        <a:ln>
          <a:noFill/>
        </a:ln>
        <a:effectLst/>
      </c:spPr>
      <c:txPr>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scatterChart>
        <c:scatterStyle val="lineMarker"/>
        <c:varyColors val="0"/>
        <c:ser>
          <c:idx val="0"/>
          <c:order val="0"/>
          <c:tx>
            <c:strRef>
              <c:f>'All graphs'!$D$1</c:f>
              <c:strCache>
                <c:ptCount val="1"/>
                <c:pt idx="0">
                  <c:v>Porosity</c:v>
                </c:pt>
              </c:strCache>
            </c:strRef>
          </c:tx>
          <c:spPr>
            <a:ln w="25400" cap="rnd">
              <a:noFill/>
              <a:round/>
            </a:ln>
            <a:effectLst/>
          </c:spPr>
          <c:marker>
            <c:symbol val="diamond"/>
            <c:size val="6"/>
            <c:spPr>
              <a:solidFill>
                <a:srgbClr val="000080"/>
              </a:solidFill>
              <a:ln w="15875">
                <a:solidFill>
                  <a:schemeClr val="accent1"/>
                </a:solidFill>
                <a:round/>
              </a:ln>
              <a:effectLst/>
            </c:spPr>
          </c:marker>
          <c:xVal>
            <c:numRef>
              <c:f>'All graphs'!$V$32:$V$39</c:f>
              <c:numCache>
                <c:formatCode>0.0</c:formatCode>
                <c:ptCount val="8"/>
                <c:pt idx="0">
                  <c:v>31.4</c:v>
                </c:pt>
                <c:pt idx="1">
                  <c:v>34.200000000000003</c:v>
                </c:pt>
                <c:pt idx="2">
                  <c:v>34.5</c:v>
                </c:pt>
                <c:pt idx="3">
                  <c:v>33.200000000000003</c:v>
                </c:pt>
                <c:pt idx="4">
                  <c:v>34.4</c:v>
                </c:pt>
                <c:pt idx="5">
                  <c:v>35</c:v>
                </c:pt>
                <c:pt idx="6">
                  <c:v>29.2</c:v>
                </c:pt>
              </c:numCache>
            </c:numRef>
          </c:xVal>
          <c:yVal>
            <c:numRef>
              <c:f>'All graphs'!$C$2:$C$9</c:f>
              <c:numCache>
                <c:formatCode>General</c:formatCode>
                <c:ptCount val="8"/>
                <c:pt idx="0">
                  <c:v>544.28499999999985</c:v>
                </c:pt>
                <c:pt idx="1">
                  <c:v>494.40999999999991</c:v>
                </c:pt>
                <c:pt idx="2">
                  <c:v>456.55999999999989</c:v>
                </c:pt>
                <c:pt idx="3">
                  <c:v>400.03999999999991</c:v>
                </c:pt>
                <c:pt idx="4">
                  <c:v>333.49499999999995</c:v>
                </c:pt>
                <c:pt idx="5">
                  <c:v>265.82</c:v>
                </c:pt>
                <c:pt idx="6">
                  <c:v>190.77</c:v>
                </c:pt>
                <c:pt idx="7">
                  <c:v>116.81</c:v>
                </c:pt>
              </c:numCache>
            </c:numRef>
          </c:yVal>
          <c:smooth val="0"/>
          <c:extLst xmlns:c16r2="http://schemas.microsoft.com/office/drawing/2015/06/chart">
            <c:ext xmlns:c16="http://schemas.microsoft.com/office/drawing/2014/chart" uri="{C3380CC4-5D6E-409C-BE32-E72D297353CC}">
              <c16:uniqueId val="{00000000-B2D0-49EC-81E1-A20B8DFFD974}"/>
            </c:ext>
          </c:extLst>
        </c:ser>
        <c:dLbls>
          <c:showLegendKey val="0"/>
          <c:showVal val="0"/>
          <c:showCatName val="0"/>
          <c:showSerName val="0"/>
          <c:showPercent val="0"/>
          <c:showBubbleSize val="0"/>
        </c:dLbls>
        <c:axId val="185829120"/>
        <c:axId val="185830296"/>
      </c:scatterChart>
      <c:valAx>
        <c:axId val="185829120"/>
        <c:scaling>
          <c:orientation val="minMax"/>
          <c:max val="55"/>
          <c:min val="3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r>
                  <a:rPr lang="en-US" sz="1100" b="0" dirty="0"/>
                  <a:t>Porosity (%)</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5830296"/>
        <c:crosses val="autoZero"/>
        <c:crossBetween val="midCat"/>
      </c:valAx>
      <c:valAx>
        <c:axId val="18583029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r>
                  <a:rPr lang="en-US" sz="800" b="0" dirty="0"/>
                  <a:t>Relative Position in CP Cylinder (mm)</a:t>
                </a:r>
              </a:p>
            </c:rich>
          </c:tx>
          <c:layout>
            <c:manualLayout>
              <c:xMode val="edge"/>
              <c:yMode val="edge"/>
              <c:x val="4.3490460157126827E-2"/>
              <c:y val="0.14810367454068243"/>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en-US"/>
          </a:p>
        </c:txPr>
        <c:crossAx val="185829120"/>
        <c:crosses val="autoZero"/>
        <c:crossBetween val="midCat"/>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0.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1.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2.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3.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4.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5.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6.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7.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8.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9.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0.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1.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2.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3.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4.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5.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6.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7.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8.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9.xml><?xml version="1.0" encoding="utf-8"?>
<cs:chartStyle xmlns:cs="http://schemas.microsoft.com/office/drawing/2012/chartStyle" xmlns:a="http://schemas.openxmlformats.org/drawingml/2006/main" id="250">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tx1"/>
    </cs:fontRef>
    <cs:spPr>
      <a:ln w="9525" cap="rnd">
        <a:solidFill>
          <a:schemeClr val="phClr">
            <a:alpha val="50000"/>
          </a:scheme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15000"/>
            <a:lumOff val="8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alpha val="54000"/>
          </a:schemeClr>
        </a:solidFill>
        <a:round/>
      </a:ln>
    </cs:spPr>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dirty="0"/>
          </a:p>
        </p:txBody>
      </p:sp>
      <p:sp>
        <p:nvSpPr>
          <p:cNvPr id="5837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dirty="0"/>
          </a:p>
        </p:txBody>
      </p:sp>
      <p:sp>
        <p:nvSpPr>
          <p:cNvPr id="51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37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dirty="0"/>
          </a:p>
        </p:txBody>
      </p:sp>
      <p:sp>
        <p:nvSpPr>
          <p:cNvPr id="5837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C03DD8D-A044-4D07-86A6-E3ABB2BE5412}" type="slidenum">
              <a:rPr lang="en-US" altLang="en-US"/>
              <a:pPr>
                <a:defRPr/>
              </a:pPr>
              <a:t>‹#›</a:t>
            </a:fld>
            <a:endParaRPr lang="en-US" altLang="en-US" dirty="0"/>
          </a:p>
        </p:txBody>
      </p:sp>
    </p:spTree>
    <p:extLst>
      <p:ext uri="{BB962C8B-B14F-4D97-AF65-F5344CB8AC3E}">
        <p14:creationId xmlns:p14="http://schemas.microsoft.com/office/powerpoint/2010/main" val="30448478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8"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8"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8"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8"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ChangeArrowheads="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EF0BBB68-608A-4D77-B0B2-F0F2DDC05089}" type="slidenum">
              <a:rPr lang="en-US" altLang="en-US" sz="1200" smtClean="0"/>
              <a:pPr/>
              <a:t>1</a:t>
            </a:fld>
            <a:endParaRPr lang="en-US" altLang="en-US" sz="1200" dirty="0"/>
          </a:p>
        </p:txBody>
      </p:sp>
    </p:spTree>
    <p:extLst>
      <p:ext uri="{BB962C8B-B14F-4D97-AF65-F5344CB8AC3E}">
        <p14:creationId xmlns:p14="http://schemas.microsoft.com/office/powerpoint/2010/main" val="3457257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advantage in using bottled N</a:t>
            </a:r>
            <a:r>
              <a:rPr lang="en-US" sz="1200" baseline="-25000" dirty="0"/>
              <a:t>2</a:t>
            </a:r>
            <a:r>
              <a:rPr lang="en-US" sz="1200" dirty="0"/>
              <a:t> was the ability to mix and pump at lower rates while maintaining an accurate nitrogen delivery, thus allowing collection of low quality foamed cement samples</a:t>
            </a:r>
            <a:endParaRPr lang="en-US" dirty="0"/>
          </a:p>
        </p:txBody>
      </p:sp>
      <p:sp>
        <p:nvSpPr>
          <p:cNvPr id="4" name="Slide Number Placeholder 3"/>
          <p:cNvSpPr>
            <a:spLocks noGrp="1"/>
          </p:cNvSpPr>
          <p:nvPr>
            <p:ph type="sldNum" sz="quarter" idx="10"/>
          </p:nvPr>
        </p:nvSpPr>
        <p:spPr/>
        <p:txBody>
          <a:bodyPr/>
          <a:lstStyle/>
          <a:p>
            <a:fld id="{A9AA44D2-EF41-4DD9-B933-E28E109491AD}" type="slidenum">
              <a:rPr lang="en-US" smtClean="0"/>
              <a:t>35</a:t>
            </a:fld>
            <a:endParaRPr lang="en-US" dirty="0"/>
          </a:p>
        </p:txBody>
      </p:sp>
    </p:spTree>
    <p:extLst>
      <p:ext uri="{BB962C8B-B14F-4D97-AF65-F5344CB8AC3E}">
        <p14:creationId xmlns:p14="http://schemas.microsoft.com/office/powerpoint/2010/main" val="2216653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1A68B-4C28-4AA8-93C4-B0DDFD500641}" type="slidenum">
              <a:rPr lang="en-US" smtClean="0"/>
              <a:pPr>
                <a:defRPr/>
              </a:pPr>
              <a:t>40</a:t>
            </a:fld>
            <a:endParaRPr lang="en-US" dirty="0"/>
          </a:p>
        </p:txBody>
      </p:sp>
    </p:spTree>
    <p:extLst>
      <p:ext uri="{BB962C8B-B14F-4D97-AF65-F5344CB8AC3E}">
        <p14:creationId xmlns:p14="http://schemas.microsoft.com/office/powerpoint/2010/main" val="252637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ChangeArrowheads="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07EBE3DD-A6D1-4F27-B495-AE8C75E732F1}" type="slidenum">
              <a:rPr lang="en-US" altLang="en-US" sz="1200" smtClean="0">
                <a:solidFill>
                  <a:schemeClr val="bg1"/>
                </a:solidFill>
              </a:rPr>
              <a:pPr/>
              <a:t>2</a:t>
            </a:fld>
            <a:endParaRPr lang="en-US" altLang="en-US" sz="1200" dirty="0">
              <a:solidFill>
                <a:schemeClr val="bg1"/>
              </a:solidFill>
            </a:endParaRPr>
          </a:p>
        </p:txBody>
      </p:sp>
    </p:spTree>
    <p:extLst>
      <p:ext uri="{BB962C8B-B14F-4D97-AF65-F5344CB8AC3E}">
        <p14:creationId xmlns:p14="http://schemas.microsoft.com/office/powerpoint/2010/main" val="3284752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1A68B-4C28-4AA8-93C4-B0DDFD500641}" type="slidenum">
              <a:rPr lang="en-US" smtClean="0"/>
              <a:pPr>
                <a:defRPr/>
              </a:pPr>
              <a:t>14</a:t>
            </a:fld>
            <a:endParaRPr lang="en-US" dirty="0"/>
          </a:p>
        </p:txBody>
      </p:sp>
    </p:spTree>
    <p:extLst>
      <p:ext uri="{BB962C8B-B14F-4D97-AF65-F5344CB8AC3E}">
        <p14:creationId xmlns:p14="http://schemas.microsoft.com/office/powerpoint/2010/main" val="1977617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1A68B-4C28-4AA8-93C4-B0DDFD500641}" type="slidenum">
              <a:rPr lang="en-US" smtClean="0"/>
              <a:pPr>
                <a:defRPr/>
              </a:pPr>
              <a:t>15</a:t>
            </a:fld>
            <a:endParaRPr lang="en-US" dirty="0"/>
          </a:p>
        </p:txBody>
      </p:sp>
    </p:spTree>
    <p:extLst>
      <p:ext uri="{BB962C8B-B14F-4D97-AF65-F5344CB8AC3E}">
        <p14:creationId xmlns:p14="http://schemas.microsoft.com/office/powerpoint/2010/main" val="2678031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41A68B-4C28-4AA8-93C4-B0DDFD500641}" type="slidenum">
              <a:rPr lang="en-US" smtClean="0"/>
              <a:pPr>
                <a:defRPr/>
              </a:pPr>
              <a:t>16</a:t>
            </a:fld>
            <a:endParaRPr lang="en-US" dirty="0"/>
          </a:p>
        </p:txBody>
      </p:sp>
    </p:spTree>
    <p:extLst>
      <p:ext uri="{BB962C8B-B14F-4D97-AF65-F5344CB8AC3E}">
        <p14:creationId xmlns:p14="http://schemas.microsoft.com/office/powerpoint/2010/main" val="2702337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a:t>
            </a:r>
            <a:r>
              <a:rPr lang="en-US" baseline="0" dirty="0"/>
              <a:t>  The bubbles are color coded by their radius.  RIGHT:  The bubbles are color coded by the number of nearest neighbors – an indication of structuring.  Finding the nearest neighbors is a quick and easy method to process large data sets (shown here are the smaller data sets used for testing – in the much larger data sets that will be used in publications, we need something that can process large amounts of data).  We have a collaboration with another professor at CMU to study these structures (future work).</a:t>
            </a:r>
            <a:endParaRPr lang="en-US" dirty="0"/>
          </a:p>
          <a:p>
            <a:endParaRPr lang="en-US" dirty="0"/>
          </a:p>
        </p:txBody>
      </p:sp>
      <p:sp>
        <p:nvSpPr>
          <p:cNvPr id="4" name="Slide Number Placeholder 3"/>
          <p:cNvSpPr>
            <a:spLocks noGrp="1"/>
          </p:cNvSpPr>
          <p:nvPr>
            <p:ph type="sldNum" sz="quarter" idx="10"/>
          </p:nvPr>
        </p:nvSpPr>
        <p:spPr/>
        <p:txBody>
          <a:bodyPr/>
          <a:lstStyle/>
          <a:p>
            <a:fld id="{A9AA44D2-EF41-4DD9-B933-E28E109491AD}" type="slidenum">
              <a:rPr lang="en-US" smtClean="0"/>
              <a:t>19</a:t>
            </a:fld>
            <a:endParaRPr lang="en-US"/>
          </a:p>
        </p:txBody>
      </p:sp>
    </p:spTree>
    <p:extLst>
      <p:ext uri="{BB962C8B-B14F-4D97-AF65-F5344CB8AC3E}">
        <p14:creationId xmlns:p14="http://schemas.microsoft.com/office/powerpoint/2010/main" val="2006821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083D98D-4672-45E7-A35A-3CE6EA16CDB9}" type="slidenum">
              <a:rPr lang="en-US" smtClean="0"/>
              <a:pPr/>
              <a:t>23</a:t>
            </a:fld>
            <a:endParaRPr lang="en-US" dirty="0"/>
          </a:p>
        </p:txBody>
      </p:sp>
    </p:spTree>
    <p:extLst>
      <p:ext uri="{BB962C8B-B14F-4D97-AF65-F5344CB8AC3E}">
        <p14:creationId xmlns:p14="http://schemas.microsoft.com/office/powerpoint/2010/main" val="1435015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Unlike the higher resolution industrial CT scans of atmospherically generated foamed cement (Kutchko et al 2013, Figure 9) the distribution of CTN from the medical CT scans is not bimodal with obvious CTN values for gas and cement. The majority of the bubbles within the foamed cement are below the voxel resolution of the medical scanner, causing a decrease in localized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Even though sample D2 is more uniform than sample D2 there is a distinct distribution of low density zones throughout the vessel. Visual examination of these slices indicate that there are fewer distinct low density structures within this sample, as compared to sample D1</a:t>
            </a:r>
          </a:p>
          <a:p>
            <a:r>
              <a:rPr lang="en-US" sz="1200" kern="1200" dirty="0">
                <a:solidFill>
                  <a:schemeClr val="tx1"/>
                </a:solidFill>
                <a:latin typeface="+mn-lt"/>
                <a:ea typeface="+mn-ea"/>
                <a:cs typeface="+mn-cs"/>
              </a:rPr>
              <a:t>Pressurized aluminum sample E1 was scanned and XZ montages of this vessel are shown in Figure CT11.This sample is distinctly different than the other three samples. </a:t>
            </a:r>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fld id="{8083D98D-4672-45E7-A35A-3CE6EA16CDB9}" type="slidenum">
              <a:rPr lang="en-US" smtClean="0"/>
              <a:pPr/>
              <a:t>29</a:t>
            </a:fld>
            <a:endParaRPr lang="en-US" dirty="0"/>
          </a:p>
        </p:txBody>
      </p:sp>
    </p:spTree>
    <p:extLst>
      <p:ext uri="{BB962C8B-B14F-4D97-AF65-F5344CB8AC3E}">
        <p14:creationId xmlns:p14="http://schemas.microsoft.com/office/powerpoint/2010/main" val="2956680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eaLnBrk="1" hangingPunct="1">
              <a:spcBef>
                <a:spcPts val="600"/>
              </a:spcBef>
              <a:buFont typeface="Arial" panose="020B0604020202020204" pitchFamily="34" charset="0"/>
              <a:buChar char="•"/>
              <a:defRPr/>
            </a:pPr>
            <a:r>
              <a:rPr lang="en-US" altLang="en-US" sz="2000" dirty="0">
                <a:solidFill>
                  <a:srgbClr val="000000"/>
                </a:solidFill>
                <a:cs typeface="Arial" panose="020B0604020202020204" pitchFamily="34" charset="0"/>
              </a:rPr>
              <a:t>Captured under real-time conditions:</a:t>
            </a:r>
          </a:p>
          <a:p>
            <a:pPr marL="1085850" lvl="1" indent="-342900" eaLnBrk="1" hangingPunct="1">
              <a:spcBef>
                <a:spcPts val="600"/>
              </a:spcBef>
              <a:buSzPct val="70000"/>
              <a:buFont typeface="Wingdings" panose="05000000000000000000" pitchFamily="2" charset="2"/>
              <a:buChar char="v"/>
              <a:defRPr/>
            </a:pPr>
            <a:r>
              <a:rPr lang="en-US" altLang="en-US" sz="1800" dirty="0">
                <a:solidFill>
                  <a:srgbClr val="000000"/>
                </a:solidFill>
                <a:cs typeface="Arial" panose="020B0604020202020204" pitchFamily="34" charset="0"/>
              </a:rPr>
              <a:t>Dynamic state, “on-the-fly”</a:t>
            </a:r>
          </a:p>
          <a:p>
            <a:pPr marL="1085850" lvl="1" indent="-342900" eaLnBrk="1" hangingPunct="1">
              <a:spcBef>
                <a:spcPts val="600"/>
              </a:spcBef>
              <a:buSzPct val="70000"/>
              <a:buFont typeface="Wingdings" panose="05000000000000000000" pitchFamily="2" charset="2"/>
              <a:buChar char="v"/>
              <a:defRPr/>
            </a:pPr>
            <a:r>
              <a:rPr lang="en-US" altLang="en-US" sz="1800" dirty="0">
                <a:solidFill>
                  <a:srgbClr val="000000"/>
                </a:solidFill>
                <a:cs typeface="Arial" panose="020B0604020202020204" pitchFamily="34" charset="0"/>
              </a:rPr>
              <a:t>Pressures from 300 to 1,000-psi</a:t>
            </a:r>
          </a:p>
          <a:p>
            <a:pPr marL="1085850" lvl="1" indent="-342900" eaLnBrk="1" hangingPunct="1">
              <a:spcBef>
                <a:spcPts val="600"/>
              </a:spcBef>
              <a:buSzPct val="70000"/>
              <a:buFont typeface="Wingdings" panose="05000000000000000000" pitchFamily="2" charset="2"/>
              <a:buChar char="v"/>
              <a:defRPr/>
            </a:pPr>
            <a:r>
              <a:rPr lang="en-US" altLang="en-US" sz="1800" dirty="0">
                <a:cs typeface="Arial" panose="020B0604020202020204" pitchFamily="34" charset="0"/>
              </a:rPr>
              <a:t>Rates from 1.8 to 6.5 bpm</a:t>
            </a:r>
          </a:p>
          <a:p>
            <a:pPr marL="1085850" lvl="1" indent="-342900" eaLnBrk="1" hangingPunct="1">
              <a:spcBef>
                <a:spcPts val="600"/>
              </a:spcBef>
              <a:buSzPct val="70000"/>
              <a:buFont typeface="Wingdings" panose="05000000000000000000" pitchFamily="2" charset="2"/>
              <a:buChar char="v"/>
              <a:defRPr/>
            </a:pPr>
            <a:r>
              <a:rPr lang="en-US" altLang="en-US" sz="1800" dirty="0">
                <a:cs typeface="Arial" panose="020B0604020202020204" pitchFamily="34" charset="0"/>
              </a:rPr>
              <a:t>Full scale field service operation</a:t>
            </a:r>
          </a:p>
          <a:p>
            <a:endParaRPr lang="en-US" dirty="0"/>
          </a:p>
        </p:txBody>
      </p:sp>
    </p:spTree>
    <p:extLst>
      <p:ext uri="{BB962C8B-B14F-4D97-AF65-F5344CB8AC3E}">
        <p14:creationId xmlns:p14="http://schemas.microsoft.com/office/powerpoint/2010/main" val="2545928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496FF1A-972A-496D-AA89-881E9CA1C66E}" type="slidenum">
              <a:rPr lang="en-US" altLang="en-US"/>
              <a:pPr>
                <a:defRPr/>
              </a:pPr>
              <a:t>‹#›</a:t>
            </a:fld>
            <a:endParaRPr lang="en-US" altLang="en-US" dirty="0"/>
          </a:p>
        </p:txBody>
      </p:sp>
    </p:spTree>
    <p:extLst>
      <p:ext uri="{BB962C8B-B14F-4D97-AF65-F5344CB8AC3E}">
        <p14:creationId xmlns:p14="http://schemas.microsoft.com/office/powerpoint/2010/main" val="1861467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368436-8731-41AF-8C25-4B02CB613639}" type="slidenum">
              <a:rPr lang="en-US" altLang="en-US"/>
              <a:pPr>
                <a:defRPr/>
              </a:pPr>
              <a:t>‹#›</a:t>
            </a:fld>
            <a:endParaRPr lang="en-US" altLang="en-US" dirty="0"/>
          </a:p>
        </p:txBody>
      </p:sp>
    </p:spTree>
    <p:extLst>
      <p:ext uri="{BB962C8B-B14F-4D97-AF65-F5344CB8AC3E}">
        <p14:creationId xmlns:p14="http://schemas.microsoft.com/office/powerpoint/2010/main" val="2113341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83048"/>
            <a:ext cx="2057400" cy="4343115"/>
          </a:xfrm>
        </p:spPr>
        <p:txBody>
          <a:bodyPr vert="eaVert"/>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783048"/>
            <a:ext cx="6019800" cy="4343115"/>
          </a:xfrm>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9B4DC74-7DDB-4DA4-B47E-FF8E0579EEBD}" type="slidenum">
              <a:rPr lang="en-US" altLang="en-US"/>
              <a:pPr>
                <a:defRPr/>
              </a:pPr>
              <a:t>‹#›</a:t>
            </a:fld>
            <a:endParaRPr lang="en-US" altLang="en-US" dirty="0"/>
          </a:p>
        </p:txBody>
      </p:sp>
    </p:spTree>
    <p:extLst>
      <p:ext uri="{BB962C8B-B14F-4D97-AF65-F5344CB8AC3E}">
        <p14:creationId xmlns:p14="http://schemas.microsoft.com/office/powerpoint/2010/main" val="941523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17316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A31BD29-A6B6-4DC7-AE62-277C8BD56415}"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A5AE997-C366-47AB-92BB-A5B5B5A1813B}" type="slidenum">
              <a:rPr lang="en-US"/>
              <a:pPr>
                <a:defRPr/>
              </a:pPr>
              <a:t>‹#›</a:t>
            </a:fld>
            <a:endParaRPr lang="en-US" dirty="0"/>
          </a:p>
        </p:txBody>
      </p:sp>
    </p:spTree>
    <p:extLst>
      <p:ext uri="{BB962C8B-B14F-4D97-AF65-F5344CB8AC3E}">
        <p14:creationId xmlns:p14="http://schemas.microsoft.com/office/powerpoint/2010/main" val="1489943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64FB454-0F40-488F-BCCF-2087DDB2493D}"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6301105-1578-4B1E-8DDE-A16CCEF3D92A}" type="slidenum">
              <a:rPr lang="en-US"/>
              <a:pPr>
                <a:defRPr/>
              </a:pPr>
              <a:t>‹#›</a:t>
            </a:fld>
            <a:endParaRPr lang="en-US" dirty="0"/>
          </a:p>
        </p:txBody>
      </p:sp>
    </p:spTree>
    <p:extLst>
      <p:ext uri="{BB962C8B-B14F-4D97-AF65-F5344CB8AC3E}">
        <p14:creationId xmlns:p14="http://schemas.microsoft.com/office/powerpoint/2010/main" val="1111082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17316A"/>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7316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39D8C66-4288-4E5D-B9DF-D9E27CE5E4C7}"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3B5C231-0DE3-4FF0-A16E-775D57BE4705}" type="slidenum">
              <a:rPr lang="en-US"/>
              <a:pPr>
                <a:defRPr/>
              </a:pPr>
              <a:t>‹#›</a:t>
            </a:fld>
            <a:endParaRPr lang="en-US" dirty="0"/>
          </a:p>
        </p:txBody>
      </p:sp>
    </p:spTree>
    <p:extLst>
      <p:ext uri="{BB962C8B-B14F-4D97-AF65-F5344CB8AC3E}">
        <p14:creationId xmlns:p14="http://schemas.microsoft.com/office/powerpoint/2010/main" val="3707446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4693BFE-E1DF-4257-AFC8-B47BDF3C8D06}" type="datetimeFigureOut">
              <a:rPr lang="en-US"/>
              <a:pPr>
                <a:defRPr/>
              </a:pPr>
              <a:t>12/3/2018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A172480-977F-4D51-94CC-E45BEE7C067F}" type="slidenum">
              <a:rPr lang="en-US"/>
              <a:pPr>
                <a:defRPr/>
              </a:pPr>
              <a:t>‹#›</a:t>
            </a:fld>
            <a:endParaRPr lang="en-US" dirty="0"/>
          </a:p>
        </p:txBody>
      </p:sp>
    </p:spTree>
    <p:extLst>
      <p:ext uri="{BB962C8B-B14F-4D97-AF65-F5344CB8AC3E}">
        <p14:creationId xmlns:p14="http://schemas.microsoft.com/office/powerpoint/2010/main" val="408319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2D1BF38-0D16-4F6F-B513-EAE72A12A689}" type="datetimeFigureOut">
              <a:rPr lang="en-US"/>
              <a:pPr>
                <a:defRPr/>
              </a:pPr>
              <a:t>12/3/2018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41FAEA12-382E-4871-8C1F-C6FB11475424}" type="slidenum">
              <a:rPr lang="en-US"/>
              <a:pPr>
                <a:defRPr/>
              </a:pPr>
              <a:t>‹#›</a:t>
            </a:fld>
            <a:endParaRPr lang="en-US" dirty="0"/>
          </a:p>
        </p:txBody>
      </p:sp>
    </p:spTree>
    <p:extLst>
      <p:ext uri="{BB962C8B-B14F-4D97-AF65-F5344CB8AC3E}">
        <p14:creationId xmlns:p14="http://schemas.microsoft.com/office/powerpoint/2010/main" val="3080786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3D0F51F-9995-48B1-87BE-9DB0CC58F7E1}" type="datetimeFigureOut">
              <a:rPr lang="en-US"/>
              <a:pPr>
                <a:defRPr/>
              </a:pPr>
              <a:t>12/3/2018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4F36F3B8-9C05-44B4-8CCF-7A9E91D5659E}" type="slidenum">
              <a:rPr lang="en-US"/>
              <a:pPr>
                <a:defRPr/>
              </a:pPr>
              <a:t>‹#›</a:t>
            </a:fld>
            <a:endParaRPr lang="en-US" dirty="0"/>
          </a:p>
        </p:txBody>
      </p:sp>
    </p:spTree>
    <p:extLst>
      <p:ext uri="{BB962C8B-B14F-4D97-AF65-F5344CB8AC3E}">
        <p14:creationId xmlns:p14="http://schemas.microsoft.com/office/powerpoint/2010/main" val="319060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4F43D8-EE70-4980-A3CC-A341F295BF4B}" type="datetimeFigureOut">
              <a:rPr lang="en-US"/>
              <a:pPr>
                <a:defRPr/>
              </a:pPr>
              <a:t>12/3/2018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BE10B05C-CE57-45A5-8853-4A31BF75B6BA}" type="slidenum">
              <a:rPr lang="en-US"/>
              <a:pPr>
                <a:defRPr/>
              </a:pPr>
              <a:t>‹#›</a:t>
            </a:fld>
            <a:endParaRPr lang="en-US" dirty="0"/>
          </a:p>
        </p:txBody>
      </p:sp>
    </p:spTree>
    <p:extLst>
      <p:ext uri="{BB962C8B-B14F-4D97-AF65-F5344CB8AC3E}">
        <p14:creationId xmlns:p14="http://schemas.microsoft.com/office/powerpoint/2010/main" val="1243455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1783048"/>
            <a:ext cx="5111750" cy="43431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783048"/>
            <a:ext cx="3008313" cy="43431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2AB6E7-3C33-4900-BE8E-3E5528EAB020}" type="datetimeFigureOut">
              <a:rPr lang="en-US"/>
              <a:pPr>
                <a:defRPr/>
              </a:pPr>
              <a:t>12/3/2018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A6BEDEC-C03F-4452-8105-DD3AFB8949C2}" type="slidenum">
              <a:rPr lang="en-US"/>
              <a:pPr>
                <a:defRPr/>
              </a:pPr>
              <a:t>‹#›</a:t>
            </a:fld>
            <a:endParaRPr lang="en-US" dirty="0"/>
          </a:p>
        </p:txBody>
      </p:sp>
    </p:spTree>
    <p:extLst>
      <p:ext uri="{BB962C8B-B14F-4D97-AF65-F5344CB8AC3E}">
        <p14:creationId xmlns:p14="http://schemas.microsoft.com/office/powerpoint/2010/main" val="84031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3F63029-E9F0-4BAA-872B-D583CEA78ADE}" type="slidenum">
              <a:rPr lang="en-US" altLang="en-US"/>
              <a:pPr>
                <a:defRPr/>
              </a:pPr>
              <a:t>‹#›</a:t>
            </a:fld>
            <a:endParaRPr lang="en-US" altLang="en-US" dirty="0"/>
          </a:p>
        </p:txBody>
      </p:sp>
    </p:spTree>
    <p:extLst>
      <p:ext uri="{BB962C8B-B14F-4D97-AF65-F5344CB8AC3E}">
        <p14:creationId xmlns:p14="http://schemas.microsoft.com/office/powerpoint/2010/main" val="843943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17316A"/>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757393"/>
            <a:ext cx="5486400" cy="297018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E46D5C-105A-46CD-B899-5817B5D26227}" type="datetimeFigureOut">
              <a:rPr lang="en-US"/>
              <a:pPr>
                <a:defRPr/>
              </a:pPr>
              <a:t>12/3/2018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FB6C6B7-4F93-417D-AA0D-2ECB42FC9BC5}" type="slidenum">
              <a:rPr lang="en-US"/>
              <a:pPr>
                <a:defRPr/>
              </a:pPr>
              <a:t>‹#›</a:t>
            </a:fld>
            <a:endParaRPr lang="en-US" dirty="0"/>
          </a:p>
        </p:txBody>
      </p:sp>
    </p:spTree>
    <p:extLst>
      <p:ext uri="{BB962C8B-B14F-4D97-AF65-F5344CB8AC3E}">
        <p14:creationId xmlns:p14="http://schemas.microsoft.com/office/powerpoint/2010/main" val="1220180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AEE281-4BEA-4D11-8915-F6B2CF44B181}"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AD79083-7D5D-42A1-B7FB-0A1F9D38AC40}" type="slidenum">
              <a:rPr lang="en-US"/>
              <a:pPr>
                <a:defRPr/>
              </a:pPr>
              <a:t>‹#›</a:t>
            </a:fld>
            <a:endParaRPr lang="en-US" dirty="0"/>
          </a:p>
        </p:txBody>
      </p:sp>
    </p:spTree>
    <p:extLst>
      <p:ext uri="{BB962C8B-B14F-4D97-AF65-F5344CB8AC3E}">
        <p14:creationId xmlns:p14="http://schemas.microsoft.com/office/powerpoint/2010/main" val="368190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83048"/>
            <a:ext cx="2057400" cy="4343115"/>
          </a:xfrm>
        </p:spPr>
        <p:txBody>
          <a:bodyPr vert="eaVert"/>
          <a:lstStyle>
            <a:lvl1pPr>
              <a:defRPr>
                <a:solidFill>
                  <a:srgbClr val="17316A"/>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783048"/>
            <a:ext cx="6019800" cy="43431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2B32F38-0E2E-4D54-B573-17DCF66ACF04}"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565C5AC-F447-406C-AE58-EDB286D7604C}" type="slidenum">
              <a:rPr lang="en-US"/>
              <a:pPr>
                <a:defRPr/>
              </a:pPr>
              <a:t>‹#›</a:t>
            </a:fld>
            <a:endParaRPr lang="en-US" dirty="0"/>
          </a:p>
        </p:txBody>
      </p:sp>
    </p:spTree>
    <p:extLst>
      <p:ext uri="{BB962C8B-B14F-4D97-AF65-F5344CB8AC3E}">
        <p14:creationId xmlns:p14="http://schemas.microsoft.com/office/powerpoint/2010/main" val="1264403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17316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853AF617-90A4-4BF3-8692-5DBC7744AEF2}"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F35C2FE-3F41-4D40-910E-5834A741E0CE}" type="slidenum">
              <a:rPr lang="en-US"/>
              <a:pPr>
                <a:defRPr/>
              </a:pPr>
              <a:t>‹#›</a:t>
            </a:fld>
            <a:endParaRPr lang="en-US" dirty="0"/>
          </a:p>
        </p:txBody>
      </p:sp>
    </p:spTree>
    <p:extLst>
      <p:ext uri="{BB962C8B-B14F-4D97-AF65-F5344CB8AC3E}">
        <p14:creationId xmlns:p14="http://schemas.microsoft.com/office/powerpoint/2010/main" val="1705996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A957C18-4C54-491C-B144-BABC90AF7FBD}"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84496B2-7F70-47A9-82C0-3DA77704ED72}" type="slidenum">
              <a:rPr lang="en-US"/>
              <a:pPr>
                <a:defRPr/>
              </a:pPr>
              <a:t>‹#›</a:t>
            </a:fld>
            <a:endParaRPr lang="en-US" dirty="0"/>
          </a:p>
        </p:txBody>
      </p:sp>
    </p:spTree>
    <p:extLst>
      <p:ext uri="{BB962C8B-B14F-4D97-AF65-F5344CB8AC3E}">
        <p14:creationId xmlns:p14="http://schemas.microsoft.com/office/powerpoint/2010/main" val="2599207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17316A"/>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7316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ED9FB5D-0BA8-4D28-950B-7D25159CED14}"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656B384-F9E5-4BD5-9F9B-44FC5E7CE13B}" type="slidenum">
              <a:rPr lang="en-US"/>
              <a:pPr>
                <a:defRPr/>
              </a:pPr>
              <a:t>‹#›</a:t>
            </a:fld>
            <a:endParaRPr lang="en-US" dirty="0"/>
          </a:p>
        </p:txBody>
      </p:sp>
    </p:spTree>
    <p:extLst>
      <p:ext uri="{BB962C8B-B14F-4D97-AF65-F5344CB8AC3E}">
        <p14:creationId xmlns:p14="http://schemas.microsoft.com/office/powerpoint/2010/main" val="3865212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C21C519-B072-455A-871C-6124EA909CE9}" type="datetimeFigureOut">
              <a:rPr lang="en-US"/>
              <a:pPr>
                <a:defRPr/>
              </a:pPr>
              <a:t>12/3/2018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D1BB151-77F6-4E33-85DB-DFC70F549118}" type="slidenum">
              <a:rPr lang="en-US"/>
              <a:pPr>
                <a:defRPr/>
              </a:pPr>
              <a:t>‹#›</a:t>
            </a:fld>
            <a:endParaRPr lang="en-US" dirty="0"/>
          </a:p>
        </p:txBody>
      </p:sp>
    </p:spTree>
    <p:extLst>
      <p:ext uri="{BB962C8B-B14F-4D97-AF65-F5344CB8AC3E}">
        <p14:creationId xmlns:p14="http://schemas.microsoft.com/office/powerpoint/2010/main" val="4125053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BCA53AE-B447-418D-B240-0BAFAF87170D}" type="datetimeFigureOut">
              <a:rPr lang="en-US"/>
              <a:pPr>
                <a:defRPr/>
              </a:pPr>
              <a:t>12/3/2018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288B5411-3F4D-472E-8138-8D1B3510F632}" type="slidenum">
              <a:rPr lang="en-US"/>
              <a:pPr>
                <a:defRPr/>
              </a:pPr>
              <a:t>‹#›</a:t>
            </a:fld>
            <a:endParaRPr lang="en-US" dirty="0"/>
          </a:p>
        </p:txBody>
      </p:sp>
    </p:spTree>
    <p:extLst>
      <p:ext uri="{BB962C8B-B14F-4D97-AF65-F5344CB8AC3E}">
        <p14:creationId xmlns:p14="http://schemas.microsoft.com/office/powerpoint/2010/main" val="2869402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D6E78DE-2A91-405A-ABD5-6F1A4A7370C7}" type="datetimeFigureOut">
              <a:rPr lang="en-US"/>
              <a:pPr>
                <a:defRPr/>
              </a:pPr>
              <a:t>12/3/2018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F17E32A-24F3-468D-B72E-7F68B8ED1690}" type="slidenum">
              <a:rPr lang="en-US"/>
              <a:pPr>
                <a:defRPr/>
              </a:pPr>
              <a:t>‹#›</a:t>
            </a:fld>
            <a:endParaRPr lang="en-US" dirty="0"/>
          </a:p>
        </p:txBody>
      </p:sp>
    </p:spTree>
    <p:extLst>
      <p:ext uri="{BB962C8B-B14F-4D97-AF65-F5344CB8AC3E}">
        <p14:creationId xmlns:p14="http://schemas.microsoft.com/office/powerpoint/2010/main" val="1275735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AFEC6B2-5FDB-4E3E-B3AE-A7DD040AF049}" type="datetimeFigureOut">
              <a:rPr lang="en-US"/>
              <a:pPr>
                <a:defRPr/>
              </a:pPr>
              <a:t>12/3/2018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4CBB80F-0807-4CB0-A869-F316BD7203F6}" type="slidenum">
              <a:rPr lang="en-US"/>
              <a:pPr>
                <a:defRPr/>
              </a:pPr>
              <a:t>‹#›</a:t>
            </a:fld>
            <a:endParaRPr lang="en-US" dirty="0"/>
          </a:p>
        </p:txBody>
      </p:sp>
    </p:spTree>
    <p:extLst>
      <p:ext uri="{BB962C8B-B14F-4D97-AF65-F5344CB8AC3E}">
        <p14:creationId xmlns:p14="http://schemas.microsoft.com/office/powerpoint/2010/main" val="3767910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FFFF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A2DD52B-D140-4AB4-A7BE-642936A36365}" type="slidenum">
              <a:rPr lang="en-US" altLang="en-US"/>
              <a:pPr>
                <a:defRPr/>
              </a:pPr>
              <a:t>‹#›</a:t>
            </a:fld>
            <a:endParaRPr lang="en-US" altLang="en-US" dirty="0"/>
          </a:p>
        </p:txBody>
      </p:sp>
    </p:spTree>
    <p:extLst>
      <p:ext uri="{BB962C8B-B14F-4D97-AF65-F5344CB8AC3E}">
        <p14:creationId xmlns:p14="http://schemas.microsoft.com/office/powerpoint/2010/main" val="4271753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1783048"/>
            <a:ext cx="5111750" cy="43431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783048"/>
            <a:ext cx="3008313" cy="43431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5CE9D6-B47F-44EC-8297-2EDFE135FF21}" type="datetimeFigureOut">
              <a:rPr lang="en-US"/>
              <a:pPr>
                <a:defRPr/>
              </a:pPr>
              <a:t>12/3/2018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D5284D0-85A8-460A-BBF3-7CE00B4390FE}" type="slidenum">
              <a:rPr lang="en-US"/>
              <a:pPr>
                <a:defRPr/>
              </a:pPr>
              <a:t>‹#›</a:t>
            </a:fld>
            <a:endParaRPr lang="en-US" dirty="0"/>
          </a:p>
        </p:txBody>
      </p:sp>
    </p:spTree>
    <p:extLst>
      <p:ext uri="{BB962C8B-B14F-4D97-AF65-F5344CB8AC3E}">
        <p14:creationId xmlns:p14="http://schemas.microsoft.com/office/powerpoint/2010/main" val="2309264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17316A"/>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757393"/>
            <a:ext cx="5486400" cy="297018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64CD61-0667-41C9-AE9F-7A0113B75869}" type="datetimeFigureOut">
              <a:rPr lang="en-US"/>
              <a:pPr>
                <a:defRPr/>
              </a:pPr>
              <a:t>12/3/2018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F980FD8-42F8-481A-87FE-4E88C33574C7}" type="slidenum">
              <a:rPr lang="en-US"/>
              <a:pPr>
                <a:defRPr/>
              </a:pPr>
              <a:t>‹#›</a:t>
            </a:fld>
            <a:endParaRPr lang="en-US" dirty="0"/>
          </a:p>
        </p:txBody>
      </p:sp>
    </p:spTree>
    <p:extLst>
      <p:ext uri="{BB962C8B-B14F-4D97-AF65-F5344CB8AC3E}">
        <p14:creationId xmlns:p14="http://schemas.microsoft.com/office/powerpoint/2010/main" val="439469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9BFBAE8-993A-40F4-B013-969D29F174EF}"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AAE466A-C695-4369-8175-13AA15ED1598}" type="slidenum">
              <a:rPr lang="en-US"/>
              <a:pPr>
                <a:defRPr/>
              </a:pPr>
              <a:t>‹#›</a:t>
            </a:fld>
            <a:endParaRPr lang="en-US" dirty="0"/>
          </a:p>
        </p:txBody>
      </p:sp>
    </p:spTree>
    <p:extLst>
      <p:ext uri="{BB962C8B-B14F-4D97-AF65-F5344CB8AC3E}">
        <p14:creationId xmlns:p14="http://schemas.microsoft.com/office/powerpoint/2010/main" val="3967738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83048"/>
            <a:ext cx="2057400" cy="4343115"/>
          </a:xfrm>
        </p:spPr>
        <p:txBody>
          <a:bodyPr vert="eaVert"/>
          <a:lstStyle>
            <a:lvl1pPr>
              <a:defRPr>
                <a:solidFill>
                  <a:srgbClr val="17316A"/>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783048"/>
            <a:ext cx="6019800" cy="43431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D5C6CFE-FEEB-4636-AB62-EC78D029E234}"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CCA5D34-7D35-4170-B52F-A1768325F2C9}" type="slidenum">
              <a:rPr lang="en-US"/>
              <a:pPr>
                <a:defRPr/>
              </a:pPr>
              <a:t>‹#›</a:t>
            </a:fld>
            <a:endParaRPr lang="en-US" dirty="0"/>
          </a:p>
        </p:txBody>
      </p:sp>
    </p:spTree>
    <p:extLst>
      <p:ext uri="{BB962C8B-B14F-4D97-AF65-F5344CB8AC3E}">
        <p14:creationId xmlns:p14="http://schemas.microsoft.com/office/powerpoint/2010/main" val="21737013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F82F1B-4540-4581-A6C2-E3E7F54C396F}" type="datetimeFigureOut">
              <a:rPr lang="en-US"/>
              <a:pPr>
                <a:defRPr/>
              </a:pPr>
              <a:t>12/3/2018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D4EF58E-53FF-4A9A-8332-2F8C8BD60A16}" type="slidenum">
              <a:rPr lang="en-US"/>
              <a:pPr>
                <a:defRPr/>
              </a:pPr>
              <a:t>‹#›</a:t>
            </a:fld>
            <a:endParaRPr lang="en-US" dirty="0"/>
          </a:p>
        </p:txBody>
      </p:sp>
    </p:spTree>
    <p:extLst>
      <p:ext uri="{BB962C8B-B14F-4D97-AF65-F5344CB8AC3E}">
        <p14:creationId xmlns:p14="http://schemas.microsoft.com/office/powerpoint/2010/main" val="906907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690E328-68A5-47FC-AF50-B6816A54D5F5}"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0138EDC-E47B-4A38-A1A4-03081C7C2BE1}" type="slidenum">
              <a:rPr lang="en-US"/>
              <a:pPr>
                <a:defRPr/>
              </a:pPr>
              <a:t>‹#›</a:t>
            </a:fld>
            <a:endParaRPr lang="en-US" dirty="0"/>
          </a:p>
        </p:txBody>
      </p:sp>
    </p:spTree>
    <p:extLst>
      <p:ext uri="{BB962C8B-B14F-4D97-AF65-F5344CB8AC3E}">
        <p14:creationId xmlns:p14="http://schemas.microsoft.com/office/powerpoint/2010/main" val="5228063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DDC76E3-7966-407D-9BD9-F510DDD59F97}"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869E3C7-5FED-4C0F-9823-2A50AE0A12BB}" type="slidenum">
              <a:rPr lang="en-US"/>
              <a:pPr>
                <a:defRPr/>
              </a:pPr>
              <a:t>‹#›</a:t>
            </a:fld>
            <a:endParaRPr lang="en-US" dirty="0"/>
          </a:p>
        </p:txBody>
      </p:sp>
    </p:spTree>
    <p:extLst>
      <p:ext uri="{BB962C8B-B14F-4D97-AF65-F5344CB8AC3E}">
        <p14:creationId xmlns:p14="http://schemas.microsoft.com/office/powerpoint/2010/main" val="470825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9205B89-1C97-4251-8DAC-F75225E028BF}"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4054CC0-1DAE-42E3-9712-F99C71A4436C}" type="slidenum">
              <a:rPr lang="en-US"/>
              <a:pPr>
                <a:defRPr/>
              </a:pPr>
              <a:t>‹#›</a:t>
            </a:fld>
            <a:endParaRPr lang="en-US" dirty="0"/>
          </a:p>
        </p:txBody>
      </p:sp>
    </p:spTree>
    <p:extLst>
      <p:ext uri="{BB962C8B-B14F-4D97-AF65-F5344CB8AC3E}">
        <p14:creationId xmlns:p14="http://schemas.microsoft.com/office/powerpoint/2010/main" val="10585572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A66B64B-C1B5-48C8-8B7D-0311520A8EDF}" type="datetimeFigureOut">
              <a:rPr lang="en-US"/>
              <a:pPr>
                <a:defRPr/>
              </a:pPr>
              <a:t>12/3/2018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9BBBDF3-DB2D-41D0-BA88-66120F4A85DB}" type="slidenum">
              <a:rPr lang="en-US"/>
              <a:pPr>
                <a:defRPr/>
              </a:pPr>
              <a:t>‹#›</a:t>
            </a:fld>
            <a:endParaRPr lang="en-US" dirty="0"/>
          </a:p>
        </p:txBody>
      </p:sp>
    </p:spTree>
    <p:extLst>
      <p:ext uri="{BB962C8B-B14F-4D97-AF65-F5344CB8AC3E}">
        <p14:creationId xmlns:p14="http://schemas.microsoft.com/office/powerpoint/2010/main" val="2782153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C6754A-077C-4F88-85BC-F0F8075AD753}" type="datetimeFigureOut">
              <a:rPr lang="en-US"/>
              <a:pPr>
                <a:defRPr/>
              </a:pPr>
              <a:t>12/3/2018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AF7872E7-7247-41B1-A71B-1AA5E13A2C91}" type="slidenum">
              <a:rPr lang="en-US"/>
              <a:pPr>
                <a:defRPr/>
              </a:pPr>
              <a:t>‹#›</a:t>
            </a:fld>
            <a:endParaRPr lang="en-US" dirty="0"/>
          </a:p>
        </p:txBody>
      </p:sp>
    </p:spTree>
    <p:extLst>
      <p:ext uri="{BB962C8B-B14F-4D97-AF65-F5344CB8AC3E}">
        <p14:creationId xmlns:p14="http://schemas.microsoft.com/office/powerpoint/2010/main" val="3542760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3DC3BA2-4254-46CF-AB63-6798BCA19107}" type="slidenum">
              <a:rPr lang="en-US" altLang="en-US"/>
              <a:pPr>
                <a:defRPr/>
              </a:pPr>
              <a:t>‹#›</a:t>
            </a:fld>
            <a:endParaRPr lang="en-US" altLang="en-US" dirty="0"/>
          </a:p>
        </p:txBody>
      </p:sp>
    </p:spTree>
    <p:extLst>
      <p:ext uri="{BB962C8B-B14F-4D97-AF65-F5344CB8AC3E}">
        <p14:creationId xmlns:p14="http://schemas.microsoft.com/office/powerpoint/2010/main" val="32380471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96FF37B-60CD-4CD8-9F54-5378973118C1}" type="datetimeFigureOut">
              <a:rPr lang="en-US"/>
              <a:pPr>
                <a:defRPr/>
              </a:pPr>
              <a:t>12/3/2018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C2653FE-7ED0-4492-BA9D-DF142AD88E1C}" type="slidenum">
              <a:rPr lang="en-US"/>
              <a:pPr>
                <a:defRPr/>
              </a:pPr>
              <a:t>‹#›</a:t>
            </a:fld>
            <a:endParaRPr lang="en-US" dirty="0"/>
          </a:p>
        </p:txBody>
      </p:sp>
    </p:spTree>
    <p:extLst>
      <p:ext uri="{BB962C8B-B14F-4D97-AF65-F5344CB8AC3E}">
        <p14:creationId xmlns:p14="http://schemas.microsoft.com/office/powerpoint/2010/main" val="797251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E05BC9-D971-441A-9AA2-EFB18B82608A}" type="datetimeFigureOut">
              <a:rPr lang="en-US"/>
              <a:pPr>
                <a:defRPr/>
              </a:pPr>
              <a:t>12/3/2018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C350A2DE-3B31-4E7A-A806-2E39E8767B07}" type="slidenum">
              <a:rPr lang="en-US"/>
              <a:pPr>
                <a:defRPr/>
              </a:pPr>
              <a:t>‹#›</a:t>
            </a:fld>
            <a:endParaRPr lang="en-US" dirty="0"/>
          </a:p>
        </p:txBody>
      </p:sp>
    </p:spTree>
    <p:extLst>
      <p:ext uri="{BB962C8B-B14F-4D97-AF65-F5344CB8AC3E}">
        <p14:creationId xmlns:p14="http://schemas.microsoft.com/office/powerpoint/2010/main" val="3703588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7B9FC0-EBA7-434A-A7E8-C895F8B9CC1E}" type="datetimeFigureOut">
              <a:rPr lang="en-US"/>
              <a:pPr>
                <a:defRPr/>
              </a:pPr>
              <a:t>12/3/2018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47F47A1-EB0E-4095-BA31-1C7E99E9459F}" type="slidenum">
              <a:rPr lang="en-US"/>
              <a:pPr>
                <a:defRPr/>
              </a:pPr>
              <a:t>‹#›</a:t>
            </a:fld>
            <a:endParaRPr lang="en-US" dirty="0"/>
          </a:p>
        </p:txBody>
      </p:sp>
    </p:spTree>
    <p:extLst>
      <p:ext uri="{BB962C8B-B14F-4D97-AF65-F5344CB8AC3E}">
        <p14:creationId xmlns:p14="http://schemas.microsoft.com/office/powerpoint/2010/main" val="7021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107EA88-7C70-4B1C-8CFB-AED71B6C23F3}" type="datetimeFigureOut">
              <a:rPr lang="en-US"/>
              <a:pPr>
                <a:defRPr/>
              </a:pPr>
              <a:t>12/3/2018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A6756BE-2C9A-4357-8E8A-093C01C86A0F}" type="slidenum">
              <a:rPr lang="en-US"/>
              <a:pPr>
                <a:defRPr/>
              </a:pPr>
              <a:t>‹#›</a:t>
            </a:fld>
            <a:endParaRPr lang="en-US" dirty="0"/>
          </a:p>
        </p:txBody>
      </p:sp>
    </p:spTree>
    <p:extLst>
      <p:ext uri="{BB962C8B-B14F-4D97-AF65-F5344CB8AC3E}">
        <p14:creationId xmlns:p14="http://schemas.microsoft.com/office/powerpoint/2010/main" val="470626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71889CB-5B49-4C03-B89A-786194E2DFE1}"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A68D793-DA09-4D6B-83E7-D8B3DEB49B43}" type="slidenum">
              <a:rPr lang="en-US"/>
              <a:pPr>
                <a:defRPr/>
              </a:pPr>
              <a:t>‹#›</a:t>
            </a:fld>
            <a:endParaRPr lang="en-US" dirty="0"/>
          </a:p>
        </p:txBody>
      </p:sp>
    </p:spTree>
    <p:extLst>
      <p:ext uri="{BB962C8B-B14F-4D97-AF65-F5344CB8AC3E}">
        <p14:creationId xmlns:p14="http://schemas.microsoft.com/office/powerpoint/2010/main" val="4002149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B1C717C-B0D7-40A0-914F-C1EFD1B4CB43}" type="datetimeFigureOut">
              <a:rPr lang="en-US"/>
              <a:pPr>
                <a:defRPr/>
              </a:pPr>
              <a:t>12/3/2018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E7F216C-3017-41EB-BDE1-46F1B4202089}" type="slidenum">
              <a:rPr lang="en-US"/>
              <a:pPr>
                <a:defRPr/>
              </a:pPr>
              <a:t>‹#›</a:t>
            </a:fld>
            <a:endParaRPr lang="en-US" dirty="0"/>
          </a:p>
        </p:txBody>
      </p:sp>
    </p:spTree>
    <p:extLst>
      <p:ext uri="{BB962C8B-B14F-4D97-AF65-F5344CB8AC3E}">
        <p14:creationId xmlns:p14="http://schemas.microsoft.com/office/powerpoint/2010/main" val="1119707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7BDD7A4-510F-4D79-9B3E-3A97E25BDEAC}" type="slidenum">
              <a:rPr lang="en-US" altLang="en-US"/>
              <a:pPr>
                <a:defRPr/>
              </a:pPr>
              <a:t>‹#›</a:t>
            </a:fld>
            <a:endParaRPr lang="en-US" altLang="en-US" dirty="0"/>
          </a:p>
        </p:txBody>
      </p:sp>
    </p:spTree>
    <p:extLst>
      <p:ext uri="{BB962C8B-B14F-4D97-AF65-F5344CB8AC3E}">
        <p14:creationId xmlns:p14="http://schemas.microsoft.com/office/powerpoint/2010/main" val="2323391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39F58149-EEBD-4C5D-BD81-34171DAA9C69}" type="slidenum">
              <a:rPr lang="en-US" altLang="en-US"/>
              <a:pPr>
                <a:defRPr/>
              </a:pPr>
              <a:t>‹#›</a:t>
            </a:fld>
            <a:endParaRPr lang="en-US" altLang="en-US" dirty="0"/>
          </a:p>
        </p:txBody>
      </p:sp>
    </p:spTree>
    <p:extLst>
      <p:ext uri="{BB962C8B-B14F-4D97-AF65-F5344CB8AC3E}">
        <p14:creationId xmlns:p14="http://schemas.microsoft.com/office/powerpoint/2010/main" val="2629766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9054B57-6EB6-4F0B-AB59-EE81EF044D52}" type="slidenum">
              <a:rPr lang="en-US" altLang="en-US"/>
              <a:pPr>
                <a:defRPr/>
              </a:pPr>
              <a:t>‹#›</a:t>
            </a:fld>
            <a:endParaRPr lang="en-US" altLang="en-US" dirty="0"/>
          </a:p>
        </p:txBody>
      </p:sp>
    </p:spTree>
    <p:extLst>
      <p:ext uri="{BB962C8B-B14F-4D97-AF65-F5344CB8AC3E}">
        <p14:creationId xmlns:p14="http://schemas.microsoft.com/office/powerpoint/2010/main" val="2396509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1783048"/>
            <a:ext cx="5111750" cy="4343115"/>
          </a:xfrm>
        </p:spPr>
        <p:txBody>
          <a:bodyPr/>
          <a:lstStyle>
            <a:lvl1pPr>
              <a:defRPr sz="3200">
                <a:solidFill>
                  <a:srgbClr val="FFFFFF"/>
                </a:solidFill>
              </a:defRPr>
            </a:lvl1pPr>
            <a:lvl2pPr>
              <a:defRPr sz="2800">
                <a:solidFill>
                  <a:srgbClr val="FFFFFF"/>
                </a:solidFill>
              </a:defRPr>
            </a:lvl2pPr>
            <a:lvl3pPr>
              <a:defRPr sz="2400">
                <a:solidFill>
                  <a:srgbClr val="FFFFFF"/>
                </a:solidFill>
              </a:defRPr>
            </a:lvl3pPr>
            <a:lvl4pPr>
              <a:defRPr sz="2000">
                <a:solidFill>
                  <a:srgbClr val="FFFFFF"/>
                </a:solidFill>
              </a:defRPr>
            </a:lvl4pPr>
            <a:lvl5pPr>
              <a:defRPr sz="2000">
                <a:solidFill>
                  <a:srgbClr val="FFFFFF"/>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783048"/>
            <a:ext cx="3008313" cy="4343115"/>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3968145-7F7C-439F-883B-84C8E2B6D3E8}" type="slidenum">
              <a:rPr lang="en-US" altLang="en-US"/>
              <a:pPr>
                <a:defRPr/>
              </a:pPr>
              <a:t>‹#›</a:t>
            </a:fld>
            <a:endParaRPr lang="en-US" altLang="en-US" dirty="0"/>
          </a:p>
        </p:txBody>
      </p:sp>
    </p:spTree>
    <p:extLst>
      <p:ext uri="{BB962C8B-B14F-4D97-AF65-F5344CB8AC3E}">
        <p14:creationId xmlns:p14="http://schemas.microsoft.com/office/powerpoint/2010/main" val="1917718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FFFFFF"/>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757393"/>
            <a:ext cx="5486400" cy="2970182"/>
          </a:xfrm>
        </p:spPr>
        <p:txBody>
          <a:bodyPr rtlCol="0">
            <a:normAutofit/>
          </a:bodyPr>
          <a:lstStyle>
            <a:lvl1pPr marL="0" indent="0">
              <a:buNone/>
              <a:defRPr sz="32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CF23EDB-0B9B-4DA4-98F3-0029246B97A0}" type="slidenum">
              <a:rPr lang="en-US" altLang="en-US"/>
              <a:pPr>
                <a:defRPr/>
              </a:pPr>
              <a:t>‹#›</a:t>
            </a:fld>
            <a:endParaRPr lang="en-US" altLang="en-US" dirty="0"/>
          </a:p>
        </p:txBody>
      </p:sp>
    </p:spTree>
    <p:extLst>
      <p:ext uri="{BB962C8B-B14F-4D97-AF65-F5344CB8AC3E}">
        <p14:creationId xmlns:p14="http://schemas.microsoft.com/office/powerpoint/2010/main" val="2792817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17316A"/>
            </a:gs>
            <a:gs pos="100000">
              <a:srgbClr val="000F54"/>
            </a:gs>
          </a:gsLst>
          <a:path path="rect">
            <a:fillToRect t="100000" r="10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6856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795463"/>
            <a:ext cx="82296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pPr>
              <a:defRPr/>
            </a:pPr>
            <a:fld id="{8ED50AC6-36F5-4896-B318-63A32D4365E2}" type="slidenum">
              <a:rPr lang="en-US" altLang="en-US"/>
              <a:pPr>
                <a:defRPr/>
              </a:pPr>
              <a:t>‹#›</a:t>
            </a:fld>
            <a:endParaRPr lang="en-US" altLang="en-US" dirty="0"/>
          </a:p>
        </p:txBody>
      </p:sp>
      <p:pic>
        <p:nvPicPr>
          <p:cNvPr id="1031" name="Picture 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648575" y="42863"/>
            <a:ext cx="9239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17316A"/>
            </a:gs>
            <a:gs pos="100000">
              <a:srgbClr val="000F54"/>
            </a:gs>
          </a:gsLst>
          <a:path path="rect">
            <a:fillToRect t="100000" r="100000"/>
          </a:path>
        </a:gradFill>
        <a:effectLst/>
      </p:bgPr>
    </p:bg>
    <p:spTree>
      <p:nvGrpSpPr>
        <p:cNvPr id="1" name=""/>
        <p:cNvGrpSpPr/>
        <p:nvPr/>
      </p:nvGrpSpPr>
      <p:grpSpPr>
        <a:xfrm>
          <a:off x="0" y="0"/>
          <a:ext cx="0" cy="0"/>
          <a:chOff x="0" y="0"/>
          <a:chExt cx="0" cy="0"/>
        </a:xfrm>
      </p:grpSpPr>
      <p:sp>
        <p:nvSpPr>
          <p:cNvPr id="11" name="Rectangle 10"/>
          <p:cNvSpPr/>
          <p:nvPr/>
        </p:nvSpPr>
        <p:spPr>
          <a:xfrm>
            <a:off x="0" y="1593850"/>
            <a:ext cx="9144000" cy="52641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051" name="Title Placeholder 1"/>
          <p:cNvSpPr>
            <a:spLocks noGrp="1"/>
          </p:cNvSpPr>
          <p:nvPr>
            <p:ph type="title"/>
          </p:nvPr>
        </p:nvSpPr>
        <p:spPr bwMode="auto">
          <a:xfrm>
            <a:off x="457200" y="274638"/>
            <a:ext cx="6856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457200" y="1795463"/>
            <a:ext cx="82296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17316A"/>
                </a:solidFill>
              </a:defRPr>
            </a:lvl1pPr>
          </a:lstStyle>
          <a:p>
            <a:pPr>
              <a:defRPr/>
            </a:pPr>
            <a:fld id="{FFCEBECE-622B-4405-8B7A-C73A3CCEAE81}" type="datetimeFigureOut">
              <a:rPr lang="en-US"/>
              <a:pPr>
                <a:defRPr/>
              </a:pPr>
              <a:t>12/3/2018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17316A"/>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17316A"/>
                </a:solidFill>
              </a:defRPr>
            </a:lvl1pPr>
          </a:lstStyle>
          <a:p>
            <a:pPr>
              <a:defRPr/>
            </a:pPr>
            <a:fld id="{FE2B41C7-CF13-47B4-B5B7-458E072A805C}" type="slidenum">
              <a:rPr lang="en-US"/>
              <a:pPr>
                <a:defRPr/>
              </a:pPr>
              <a:t>‹#›</a:t>
            </a:fld>
            <a:endParaRPr lang="en-US" dirty="0"/>
          </a:p>
        </p:txBody>
      </p:sp>
      <p:pic>
        <p:nvPicPr>
          <p:cNvPr id="2056" name="Picture 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648575" y="42863"/>
            <a:ext cx="9239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17316A"/>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17316A"/>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17316A"/>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17316A"/>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17316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6856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795463"/>
            <a:ext cx="82296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17316A"/>
                </a:solidFill>
              </a:defRPr>
            </a:lvl1pPr>
          </a:lstStyle>
          <a:p>
            <a:pPr>
              <a:defRPr/>
            </a:pPr>
            <a:fld id="{22B5308C-8F9B-4431-A19A-64654FF08453}" type="datetimeFigureOut">
              <a:rPr lang="en-US"/>
              <a:pPr>
                <a:defRPr/>
              </a:pPr>
              <a:t>12/3/2018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17316A"/>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17316A"/>
                </a:solidFill>
              </a:defRPr>
            </a:lvl1pPr>
          </a:lstStyle>
          <a:p>
            <a:pPr>
              <a:defRPr/>
            </a:pPr>
            <a:fld id="{B5F8D9C8-DF57-47BA-AA84-066B86E811C4}" type="slidenum">
              <a:rPr lang="en-US"/>
              <a:pPr>
                <a:defRPr/>
              </a:pPr>
              <a:t>‹#›</a:t>
            </a:fld>
            <a:endParaRPr lang="en-US" dirty="0"/>
          </a:p>
        </p:txBody>
      </p:sp>
      <p:pic>
        <p:nvPicPr>
          <p:cNvPr id="3079"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705725" y="0"/>
            <a:ext cx="98107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17316A"/>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17316A"/>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17316A"/>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17316A"/>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17316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F04F808-BF90-4082-919C-CB240AAB5D9C}" type="datetimeFigureOut">
              <a:rPr lang="en-US"/>
              <a:pPr>
                <a:defRPr/>
              </a:pPr>
              <a:t>12/3/2018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6B726B7-67E9-460D-818C-82364AA5831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8.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image" Target="../media/image47.jpeg"/><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chart" Target="../charts/chart3.xml"/><Relationship Id="rId1" Type="http://schemas.openxmlformats.org/officeDocument/2006/relationships/slideLayout" Target="../slideLayouts/slideLayout6.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 Id="rId9" Type="http://schemas.openxmlformats.org/officeDocument/2006/relationships/chart" Target="../charts/chart10.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6.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chart" Target="../charts/chart12.xml"/><Relationship Id="rId7" Type="http://schemas.openxmlformats.org/officeDocument/2006/relationships/chart" Target="../charts/chart16.xml"/><Relationship Id="rId2" Type="http://schemas.openxmlformats.org/officeDocument/2006/relationships/chart" Target="../charts/chart11.xml"/><Relationship Id="rId1" Type="http://schemas.openxmlformats.org/officeDocument/2006/relationships/slideLayout" Target="../slideLayouts/slideLayout6.xml"/><Relationship Id="rId6" Type="http://schemas.openxmlformats.org/officeDocument/2006/relationships/chart" Target="../charts/chart15.xml"/><Relationship Id="rId5" Type="http://schemas.openxmlformats.org/officeDocument/2006/relationships/chart" Target="../charts/chart14.xml"/><Relationship Id="rId10" Type="http://schemas.openxmlformats.org/officeDocument/2006/relationships/chart" Target="../charts/chart19.xml"/><Relationship Id="rId4" Type="http://schemas.openxmlformats.org/officeDocument/2006/relationships/chart" Target="../charts/chart13.xml"/><Relationship Id="rId9" Type="http://schemas.openxmlformats.org/officeDocument/2006/relationships/chart" Target="../charts/chart18.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chart" Target="../charts/chart21.xml"/><Relationship Id="rId7" Type="http://schemas.openxmlformats.org/officeDocument/2006/relationships/chart" Target="../charts/chart25.xml"/><Relationship Id="rId2" Type="http://schemas.openxmlformats.org/officeDocument/2006/relationships/chart" Target="../charts/chart20.xml"/><Relationship Id="rId1" Type="http://schemas.openxmlformats.org/officeDocument/2006/relationships/slideLayout" Target="../slideLayouts/slideLayout6.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 Id="rId9" Type="http://schemas.openxmlformats.org/officeDocument/2006/relationships/chart" Target="../charts/char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9"/>
          <p:cNvSpPr txBox="1">
            <a:spLocks noChangeArrowheads="1"/>
          </p:cNvSpPr>
          <p:nvPr/>
        </p:nvSpPr>
        <p:spPr bwMode="auto">
          <a:xfrm>
            <a:off x="457200" y="1600200"/>
            <a:ext cx="838200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000" b="1" dirty="0">
              <a:latin typeface="Arial" panose="020B0604020202020204" pitchFamily="34" charset="0"/>
            </a:endParaRPr>
          </a:p>
          <a:p>
            <a:pPr algn="ctr">
              <a:spcBef>
                <a:spcPct val="0"/>
              </a:spcBef>
              <a:buFontTx/>
              <a:buNone/>
            </a:pPr>
            <a:r>
              <a:rPr lang="en-US" altLang="en-US" sz="2000" b="1" dirty="0">
                <a:solidFill>
                  <a:srgbClr val="E7EFFF"/>
                </a:solidFill>
                <a:latin typeface="Arial" panose="020B0604020202020204" pitchFamily="34" charset="0"/>
              </a:rPr>
              <a:t>Primary funding is provided by</a:t>
            </a:r>
          </a:p>
          <a:p>
            <a:pPr>
              <a:spcBef>
                <a:spcPct val="0"/>
              </a:spcBef>
              <a:buFontTx/>
              <a:buNone/>
            </a:pPr>
            <a:endParaRPr lang="en-US" altLang="en-US" sz="2200" dirty="0">
              <a:solidFill>
                <a:srgbClr val="E7EFFF"/>
              </a:solidFill>
              <a:latin typeface="Arial" panose="020B0604020202020204" pitchFamily="34" charset="0"/>
            </a:endParaRPr>
          </a:p>
          <a:p>
            <a:pPr algn="ctr">
              <a:spcBef>
                <a:spcPct val="0"/>
              </a:spcBef>
              <a:buFontTx/>
              <a:buNone/>
            </a:pPr>
            <a:r>
              <a:rPr lang="en-US" altLang="en-US" sz="2400" b="1" dirty="0">
                <a:solidFill>
                  <a:srgbClr val="E7EFFF"/>
                </a:solidFill>
                <a:latin typeface="Arial" panose="020B0604020202020204" pitchFamily="34" charset="0"/>
              </a:rPr>
              <a:t>The SPE Foundation through member donations </a:t>
            </a:r>
          </a:p>
          <a:p>
            <a:pPr algn="ctr">
              <a:spcBef>
                <a:spcPct val="0"/>
              </a:spcBef>
              <a:buFontTx/>
              <a:buNone/>
            </a:pPr>
            <a:r>
              <a:rPr lang="en-US" altLang="en-US" sz="2400" b="1" dirty="0">
                <a:solidFill>
                  <a:srgbClr val="E7EFFF"/>
                </a:solidFill>
                <a:latin typeface="Arial" panose="020B0604020202020204" pitchFamily="34" charset="0"/>
              </a:rPr>
              <a:t>and a contribution from Offshore Europe</a:t>
            </a:r>
          </a:p>
          <a:p>
            <a:pPr>
              <a:spcBef>
                <a:spcPct val="0"/>
              </a:spcBef>
              <a:buFontTx/>
              <a:buNone/>
            </a:pPr>
            <a:endParaRPr lang="en-US" altLang="en-US" sz="2400" b="1" dirty="0">
              <a:solidFill>
                <a:srgbClr val="E7EFFF"/>
              </a:solidFill>
              <a:latin typeface="Arial" panose="020B0604020202020204" pitchFamily="34" charset="0"/>
            </a:endParaRPr>
          </a:p>
          <a:p>
            <a:pPr algn="ctr">
              <a:spcBef>
                <a:spcPct val="0"/>
              </a:spcBef>
              <a:buFontTx/>
              <a:buNone/>
            </a:pPr>
            <a:r>
              <a:rPr lang="en-US" altLang="en-US" sz="2200" dirty="0">
                <a:solidFill>
                  <a:srgbClr val="E7EFFF"/>
                </a:solidFill>
                <a:latin typeface="Arial" panose="020B0604020202020204" pitchFamily="34" charset="0"/>
              </a:rPr>
              <a:t>The Society is grateful to those companies that allow their professionals to serve as lecturers</a:t>
            </a:r>
          </a:p>
          <a:p>
            <a:pPr>
              <a:spcBef>
                <a:spcPct val="0"/>
              </a:spcBef>
              <a:buFontTx/>
              <a:buNone/>
            </a:pPr>
            <a:endParaRPr lang="en-US" altLang="en-US" sz="2200" dirty="0">
              <a:solidFill>
                <a:srgbClr val="E7EFFF"/>
              </a:solidFill>
              <a:latin typeface="Arial" panose="020B0604020202020204" pitchFamily="34" charset="0"/>
            </a:endParaRPr>
          </a:p>
          <a:p>
            <a:pPr algn="ctr">
              <a:spcBef>
                <a:spcPct val="0"/>
              </a:spcBef>
              <a:buFontTx/>
              <a:buNone/>
            </a:pPr>
            <a:r>
              <a:rPr lang="en-US" altLang="en-US" sz="2200" dirty="0">
                <a:solidFill>
                  <a:srgbClr val="E7EFFF"/>
                </a:solidFill>
                <a:latin typeface="Arial" panose="020B0604020202020204" pitchFamily="34" charset="0"/>
              </a:rPr>
              <a:t>Additional support provided by AIME</a:t>
            </a:r>
          </a:p>
          <a:p>
            <a:pPr>
              <a:spcBef>
                <a:spcPct val="0"/>
              </a:spcBef>
              <a:buFontTx/>
              <a:buNone/>
            </a:pPr>
            <a:endParaRPr lang="en-US" altLang="en-US" sz="2200" dirty="0">
              <a:latin typeface="Arial" panose="020B0604020202020204" pitchFamily="34" charset="0"/>
            </a:endParaRPr>
          </a:p>
        </p:txBody>
      </p:sp>
      <p:sp>
        <p:nvSpPr>
          <p:cNvPr id="6147" name="Text Box 30"/>
          <p:cNvSpPr txBox="1">
            <a:spLocks noChangeArrowheads="1"/>
          </p:cNvSpPr>
          <p:nvPr/>
        </p:nvSpPr>
        <p:spPr bwMode="auto">
          <a:xfrm>
            <a:off x="2133600" y="5791200"/>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solidFill>
                  <a:srgbClr val="E7EFFF"/>
                </a:solidFill>
                <a:latin typeface="Arial Narrow Bold" panose="020B0706020202030204" pitchFamily="34" charset="0"/>
              </a:rPr>
              <a:t>Society of Petroleum Engineers Distinguished Lecturer Program</a:t>
            </a:r>
          </a:p>
          <a:p>
            <a:pPr>
              <a:spcBef>
                <a:spcPct val="0"/>
              </a:spcBef>
              <a:buFontTx/>
              <a:buNone/>
            </a:pPr>
            <a:r>
              <a:rPr lang="en-US" altLang="en-US" sz="1200" dirty="0">
                <a:solidFill>
                  <a:srgbClr val="E7EFFF"/>
                </a:solidFill>
                <a:latin typeface="Arial Narrow Bold" panose="020B0706020202030204" pitchFamily="34" charset="0"/>
              </a:rPr>
              <a:t>www.spe.org/dl</a:t>
            </a:r>
          </a:p>
        </p:txBody>
      </p:sp>
      <p:pic>
        <p:nvPicPr>
          <p:cNvPr id="6148" name="Picture 9" descr="SPEInt_BW_Rev_Alpha.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00"/>
            <a:ext cx="147955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52400"/>
            <a:ext cx="6856413" cy="805618"/>
          </a:xfrm>
        </p:spPr>
        <p:txBody>
          <a:bodyPr/>
          <a:lstStyle/>
          <a:p>
            <a:r>
              <a:rPr lang="en-US" altLang="en-US" sz="3200" dirty="0"/>
              <a:t>Atmospheric (blender) Foamed Cement</a:t>
            </a:r>
          </a:p>
        </p:txBody>
      </p:sp>
      <p:sp>
        <p:nvSpPr>
          <p:cNvPr id="16388" name="Slide Number Placeholder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54DE1A68-F685-4AE6-A52D-4365DF84ACCA}" type="slidenum">
              <a:rPr lang="en-US" altLang="en-US" sz="1200" smtClean="0">
                <a:solidFill>
                  <a:srgbClr val="FFFFFF"/>
                </a:solidFill>
              </a:rPr>
              <a:pPr/>
              <a:t>10</a:t>
            </a:fld>
            <a:endParaRPr lang="en-US" altLang="en-US" sz="1200" dirty="0">
              <a:solidFill>
                <a:srgbClr val="FFFFFF"/>
              </a:solidFill>
            </a:endParaRPr>
          </a:p>
        </p:txBody>
      </p:sp>
      <p:pic>
        <p:nvPicPr>
          <p:cNvPr id="16389" name="Picture 2" descr="C:\Users\Dustin\Desktop\Foamed Cement BH-10-21 LoRes\Movie - Half Size - All Colors\AllCombinedMovie-smal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486682"/>
            <a:ext cx="4012015" cy="338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5"/>
          <p:cNvSpPr txBox="1">
            <a:spLocks noChangeArrowheads="1"/>
          </p:cNvSpPr>
          <p:nvPr/>
        </p:nvSpPr>
        <p:spPr bwMode="auto">
          <a:xfrm>
            <a:off x="5105400" y="1520825"/>
            <a:ext cx="7604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400" dirty="0"/>
              <a:t>10%</a:t>
            </a:r>
          </a:p>
        </p:txBody>
      </p:sp>
      <p:sp>
        <p:nvSpPr>
          <p:cNvPr id="7" name="Rectangle 6"/>
          <p:cNvSpPr/>
          <p:nvPr/>
        </p:nvSpPr>
        <p:spPr>
          <a:xfrm>
            <a:off x="5334000" y="4963180"/>
            <a:ext cx="3351213" cy="1015663"/>
          </a:xfrm>
          <a:prstGeom prst="rect">
            <a:avLst/>
          </a:prstGeom>
        </p:spPr>
        <p:txBody>
          <a:bodyPr wrap="square">
            <a:spAutoFit/>
          </a:bodyPr>
          <a:lstStyle/>
          <a:p>
            <a:pPr marL="257175" indent="-257175" algn="ctr">
              <a:spcBef>
                <a:spcPct val="20000"/>
              </a:spcBef>
              <a:defRPr/>
            </a:pPr>
            <a:r>
              <a:rPr lang="en-US" sz="2000" b="1" i="1" dirty="0">
                <a:latin typeface="+mn-lt"/>
              </a:rPr>
              <a:t>170,000 individual bubbles identified in 1 cm</a:t>
            </a:r>
            <a:r>
              <a:rPr lang="en-US" sz="2000" b="1" i="1" baseline="30000" dirty="0">
                <a:latin typeface="+mn-lt"/>
              </a:rPr>
              <a:t>3</a:t>
            </a:r>
            <a:r>
              <a:rPr lang="en-US" sz="2000" b="1" i="1" dirty="0">
                <a:latin typeface="+mn-lt"/>
              </a:rPr>
              <a:t> subsample</a:t>
            </a:r>
          </a:p>
        </p:txBody>
      </p:sp>
      <p:pic>
        <p:nvPicPr>
          <p:cNvPr id="16392" name="Content Placeholder 10" descr="Wholemovie_small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77913"/>
            <a:ext cx="219868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Content Placeholder 9" descr="BH30-21_HighResMovie_smalle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066800"/>
            <a:ext cx="2392363"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TextBox 12"/>
          <p:cNvSpPr txBox="1">
            <a:spLocks noChangeArrowheads="1"/>
          </p:cNvSpPr>
          <p:nvPr/>
        </p:nvSpPr>
        <p:spPr bwMode="auto">
          <a:xfrm>
            <a:off x="228600" y="1143000"/>
            <a:ext cx="760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400" dirty="0"/>
              <a:t>20%</a:t>
            </a:r>
          </a:p>
        </p:txBody>
      </p:sp>
      <p:sp>
        <p:nvSpPr>
          <p:cNvPr id="16395" name="TextBox 13"/>
          <p:cNvSpPr txBox="1">
            <a:spLocks noChangeArrowheads="1"/>
          </p:cNvSpPr>
          <p:nvPr/>
        </p:nvSpPr>
        <p:spPr bwMode="auto">
          <a:xfrm>
            <a:off x="2590800" y="1143000"/>
            <a:ext cx="619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400" dirty="0"/>
              <a:t>30%</a:t>
            </a:r>
          </a:p>
        </p:txBody>
      </p:sp>
      <p:pic>
        <p:nvPicPr>
          <p:cNvPr id="14" name="Picture 13" descr="Porosity Estimate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3352800"/>
            <a:ext cx="3383280" cy="2926080"/>
          </a:xfrm>
          <a:prstGeom prst="rect">
            <a:avLst/>
          </a:prstGeom>
          <a:noFill/>
          <a:ln>
            <a:noFill/>
          </a:ln>
        </p:spPr>
      </p:pic>
      <p:sp>
        <p:nvSpPr>
          <p:cNvPr id="15" name="Title 1"/>
          <p:cNvSpPr txBox="1">
            <a:spLocks/>
          </p:cNvSpPr>
          <p:nvPr/>
        </p:nvSpPr>
        <p:spPr>
          <a:xfrm>
            <a:off x="228600" y="6142703"/>
            <a:ext cx="4267200" cy="715297"/>
          </a:xfrm>
          <a:prstGeom prst="rect">
            <a:avLst/>
          </a:prstGeom>
          <a:solidFill>
            <a:srgbClr val="002060"/>
          </a:solidFill>
        </p:spPr>
        <p:txBody>
          <a:bodyPr vert="horz" lIns="91440" tIns="45720" rIns="91440" bIns="45720" rtlCol="0" anchor="ctr">
            <a:noAutofit/>
          </a:bodyPr>
          <a:lstStyle/>
          <a:p>
            <a:pPr algn="ctr">
              <a:spcBef>
                <a:spcPct val="0"/>
              </a:spcBef>
              <a:defRPr/>
            </a:pPr>
            <a:r>
              <a:rPr lang="en-US" sz="1600" dirty="0">
                <a:latin typeface="+mn-lt"/>
                <a:ea typeface="+mj-ea"/>
                <a:cs typeface="+mj-cs"/>
              </a:rPr>
              <a:t>Comparison of CT-derived entrained air fraction and foam quality denoting linear relationship</a:t>
            </a:r>
          </a:p>
        </p:txBody>
      </p:sp>
      <p:sp>
        <p:nvSpPr>
          <p:cNvPr id="16" name="Rectangle 6"/>
          <p:cNvSpPr>
            <a:spLocks noChangeArrowheads="1"/>
          </p:cNvSpPr>
          <p:nvPr/>
        </p:nvSpPr>
        <p:spPr bwMode="auto">
          <a:xfrm>
            <a:off x="4572000" y="6556317"/>
            <a:ext cx="426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200" b="1" dirty="0"/>
              <a:t>Details available in SPE-170298-MS, OTC-25776-MS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226" y="4128311"/>
            <a:ext cx="8970575" cy="2243520"/>
          </a:xfrm>
          <a:prstGeom prst="rect">
            <a:avLst/>
          </a:prstGeom>
        </p:spPr>
      </p:pic>
      <p:sp>
        <p:nvSpPr>
          <p:cNvPr id="17410" name="Slide Number Placeholder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D4B96463-BF34-41C7-8459-1CA2A88C5602}" type="slidenum">
              <a:rPr lang="en-US" altLang="en-US" sz="1200" smtClean="0">
                <a:solidFill>
                  <a:srgbClr val="FFFFFF"/>
                </a:solidFill>
              </a:rPr>
              <a:pPr/>
              <a:t>11</a:t>
            </a:fld>
            <a:endParaRPr lang="en-US" altLang="en-US" sz="1200" dirty="0">
              <a:solidFill>
                <a:srgbClr val="FFFFFF"/>
              </a:solidFill>
            </a:endParaRPr>
          </a:p>
        </p:txBody>
      </p:sp>
      <p:sp>
        <p:nvSpPr>
          <p:cNvPr id="17411" name="Title 1"/>
          <p:cNvSpPr>
            <a:spLocks noGrp="1"/>
          </p:cNvSpPr>
          <p:nvPr>
            <p:ph type="title"/>
          </p:nvPr>
        </p:nvSpPr>
        <p:spPr>
          <a:xfrm>
            <a:off x="457200" y="152400"/>
            <a:ext cx="6856413" cy="590550"/>
          </a:xfrm>
        </p:spPr>
        <p:txBody>
          <a:bodyPr/>
          <a:lstStyle/>
          <a:p>
            <a:r>
              <a:rPr lang="en-US" altLang="en-US" sz="3200" dirty="0"/>
              <a:t>Atmospheric (blender) Foamed Cement</a:t>
            </a:r>
          </a:p>
        </p:txBody>
      </p:sp>
      <p:sp>
        <p:nvSpPr>
          <p:cNvPr id="17412" name="TextBox 5"/>
          <p:cNvSpPr txBox="1">
            <a:spLocks noChangeArrowheads="1"/>
          </p:cNvSpPr>
          <p:nvPr/>
        </p:nvSpPr>
        <p:spPr bwMode="auto">
          <a:xfrm>
            <a:off x="19050" y="6373813"/>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pPr>
              <a:buFont typeface="Arial" panose="020B0604020202020204" pitchFamily="34" charset="0"/>
              <a:buChar char="•"/>
            </a:pPr>
            <a:r>
              <a:rPr lang="en-US" altLang="en-US" sz="1200" dirty="0"/>
              <a:t>Cores are approx ¼ inch in diameter</a:t>
            </a:r>
          </a:p>
          <a:p>
            <a:pPr>
              <a:buFont typeface="Arial" panose="020B0604020202020204" pitchFamily="34" charset="0"/>
              <a:buChar char="•"/>
            </a:pPr>
            <a:r>
              <a:rPr lang="en-US" altLang="en-US" sz="1200" dirty="0"/>
              <a:t>Resolution is approx 3.7 microns</a:t>
            </a:r>
          </a:p>
        </p:txBody>
      </p:sp>
      <p:sp>
        <p:nvSpPr>
          <p:cNvPr id="17413" name="Rectangle 6"/>
          <p:cNvSpPr>
            <a:spLocks noChangeArrowheads="1"/>
          </p:cNvSpPr>
          <p:nvPr/>
        </p:nvSpPr>
        <p:spPr bwMode="auto">
          <a:xfrm>
            <a:off x="4267200" y="6504801"/>
            <a:ext cx="4267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200" b="1" dirty="0"/>
              <a:t>Details available in SPE-170298-MS, OTC-25776-MS</a:t>
            </a:r>
          </a:p>
        </p:txBody>
      </p:sp>
      <p:graphicFrame>
        <p:nvGraphicFramePr>
          <p:cNvPr id="17415" name="Chart 13"/>
          <p:cNvGraphicFramePr>
            <a:graphicFrameLocks/>
          </p:cNvGraphicFramePr>
          <p:nvPr/>
        </p:nvGraphicFramePr>
        <p:xfrm>
          <a:off x="17463" y="755650"/>
          <a:ext cx="4491037" cy="3302000"/>
        </p:xfrm>
        <a:graphic>
          <a:graphicData uri="http://schemas.openxmlformats.org/presentationml/2006/ole">
            <mc:AlternateContent xmlns:mc="http://schemas.openxmlformats.org/markup-compatibility/2006">
              <mc:Choice xmlns:v="urn:schemas-microsoft-com:vml" Requires="v">
                <p:oleObj spid="_x0000_s17693" name="Chart" r:id="rId4" imgW="4499238" imgH="3310415" progId="Excel.Chart.8">
                  <p:embed/>
                </p:oleObj>
              </mc:Choice>
              <mc:Fallback>
                <p:oleObj name="Chart" r:id="rId4" imgW="4499238" imgH="3310415" progId="Excel.Chart.8">
                  <p:embed/>
                  <p:pic>
                    <p:nvPicPr>
                      <p:cNvPr id="0" name="Chart 1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3" y="755650"/>
                        <a:ext cx="4491037" cy="330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16" name="Chart 14"/>
          <p:cNvGraphicFramePr>
            <a:graphicFrameLocks/>
          </p:cNvGraphicFramePr>
          <p:nvPr/>
        </p:nvGraphicFramePr>
        <p:xfrm>
          <a:off x="4456113" y="754063"/>
          <a:ext cx="4673600" cy="3302000"/>
        </p:xfrm>
        <a:graphic>
          <a:graphicData uri="http://schemas.openxmlformats.org/presentationml/2006/ole">
            <mc:AlternateContent xmlns:mc="http://schemas.openxmlformats.org/markup-compatibility/2006">
              <mc:Choice xmlns:v="urn:schemas-microsoft-com:vml" Requires="v">
                <p:oleObj spid="_x0000_s17694" name="Chart" r:id="rId6" imgW="4676037" imgH="3310415" progId="Excel.Chart.8">
                  <p:embed/>
                </p:oleObj>
              </mc:Choice>
              <mc:Fallback>
                <p:oleObj name="Chart" r:id="rId6" imgW="4676037" imgH="3310415" progId="Excel.Chart.8">
                  <p:embed/>
                  <p:pic>
                    <p:nvPicPr>
                      <p:cNvPr id="0" name="Chart 1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6113" y="754063"/>
                        <a:ext cx="4673600" cy="330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5"/>
          <p:cNvSpPr/>
          <p:nvPr/>
        </p:nvSpPr>
        <p:spPr>
          <a:xfrm>
            <a:off x="3137079" y="3661409"/>
            <a:ext cx="2665602" cy="338554"/>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en-US" sz="1600" dirty="0">
                <a:ea typeface="Times New Roman" panose="02020603050405020304" pitchFamily="18" charset="0"/>
                <a:cs typeface="Times New Roman" panose="02020603050405020304" pitchFamily="18" charset="0"/>
              </a:rPr>
              <a:t>FCR = Foamed Cement Recipe</a:t>
            </a:r>
            <a:endParaRPr lang="en-US" sz="1600" dirty="0"/>
          </a:p>
        </p:txBody>
      </p:sp>
      <p:sp>
        <p:nvSpPr>
          <p:cNvPr id="19" name="Oval 18"/>
          <p:cNvSpPr>
            <a:spLocks noChangeArrowheads="1"/>
          </p:cNvSpPr>
          <p:nvPr/>
        </p:nvSpPr>
        <p:spPr bwMode="auto">
          <a:xfrm>
            <a:off x="5225014" y="4602609"/>
            <a:ext cx="365125" cy="365125"/>
          </a:xfrm>
          <a:prstGeom prst="ellipse">
            <a:avLst/>
          </a:prstGeom>
          <a:noFill/>
          <a:ln w="190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dirty="0">
              <a:solidFill>
                <a:schemeClr val="bg1"/>
              </a:solidFill>
            </a:endParaRPr>
          </a:p>
        </p:txBody>
      </p:sp>
      <p:sp>
        <p:nvSpPr>
          <p:cNvPr id="20" name="Oval 19"/>
          <p:cNvSpPr>
            <a:spLocks noChangeArrowheads="1"/>
          </p:cNvSpPr>
          <p:nvPr/>
        </p:nvSpPr>
        <p:spPr bwMode="auto">
          <a:xfrm>
            <a:off x="5590139" y="5179218"/>
            <a:ext cx="365125" cy="366713"/>
          </a:xfrm>
          <a:prstGeom prst="ellipse">
            <a:avLst/>
          </a:prstGeom>
          <a:noFill/>
          <a:ln w="190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dirty="0">
              <a:solidFill>
                <a:schemeClr val="bg1"/>
              </a:solidFill>
            </a:endParaRPr>
          </a:p>
        </p:txBody>
      </p:sp>
      <p:sp>
        <p:nvSpPr>
          <p:cNvPr id="22" name="Oval 21"/>
          <p:cNvSpPr>
            <a:spLocks noChangeArrowheads="1"/>
          </p:cNvSpPr>
          <p:nvPr/>
        </p:nvSpPr>
        <p:spPr bwMode="auto">
          <a:xfrm>
            <a:off x="7162800" y="4708078"/>
            <a:ext cx="549275" cy="549275"/>
          </a:xfrm>
          <a:prstGeom prst="ellipse">
            <a:avLst/>
          </a:prstGeom>
          <a:noFill/>
          <a:ln w="190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dirty="0">
              <a:solidFill>
                <a:schemeClr val="bg1"/>
              </a:solidFill>
            </a:endParaRPr>
          </a:p>
        </p:txBody>
      </p:sp>
      <p:sp>
        <p:nvSpPr>
          <p:cNvPr id="23" name="Oval 22"/>
          <p:cNvSpPr>
            <a:spLocks noChangeArrowheads="1"/>
          </p:cNvSpPr>
          <p:nvPr/>
        </p:nvSpPr>
        <p:spPr bwMode="auto">
          <a:xfrm>
            <a:off x="8005950" y="5817033"/>
            <a:ext cx="547687" cy="547688"/>
          </a:xfrm>
          <a:prstGeom prst="ellipse">
            <a:avLst/>
          </a:prstGeom>
          <a:noFill/>
          <a:ln w="190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dirty="0">
              <a:solidFill>
                <a:schemeClr val="bg1"/>
              </a:solidFill>
            </a:endParaRPr>
          </a:p>
        </p:txBody>
      </p:sp>
      <p:sp>
        <p:nvSpPr>
          <p:cNvPr id="24" name="Oval 23"/>
          <p:cNvSpPr>
            <a:spLocks noChangeArrowheads="1"/>
          </p:cNvSpPr>
          <p:nvPr/>
        </p:nvSpPr>
        <p:spPr bwMode="auto">
          <a:xfrm>
            <a:off x="8137525" y="4511327"/>
            <a:ext cx="549275" cy="547688"/>
          </a:xfrm>
          <a:prstGeom prst="ellipse">
            <a:avLst/>
          </a:prstGeom>
          <a:noFill/>
          <a:ln w="190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dirty="0">
              <a:solidFill>
                <a:schemeClr val="bg1"/>
              </a:solidFill>
            </a:endParaRPr>
          </a:p>
        </p:txBody>
      </p:sp>
      <p:grpSp>
        <p:nvGrpSpPr>
          <p:cNvPr id="26" name="Group 25"/>
          <p:cNvGrpSpPr>
            <a:grpSpLocks/>
          </p:cNvGrpSpPr>
          <p:nvPr/>
        </p:nvGrpSpPr>
        <p:grpSpPr bwMode="auto">
          <a:xfrm>
            <a:off x="76201" y="6035659"/>
            <a:ext cx="9071507" cy="404630"/>
            <a:chOff x="185618" y="5925696"/>
            <a:chExt cx="8790794" cy="404496"/>
          </a:xfrm>
        </p:grpSpPr>
        <p:sp>
          <p:nvSpPr>
            <p:cNvPr id="27" name="TextBox 26"/>
            <p:cNvSpPr txBox="1">
              <a:spLocks noChangeArrowheads="1"/>
            </p:cNvSpPr>
            <p:nvPr/>
          </p:nvSpPr>
          <p:spPr bwMode="auto">
            <a:xfrm>
              <a:off x="185618" y="5991638"/>
              <a:ext cx="6347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600" dirty="0">
                  <a:solidFill>
                    <a:schemeClr val="bg1">
                      <a:lumMod val="50000"/>
                    </a:schemeClr>
                  </a:solidFill>
                </a:rPr>
                <a:t>10%</a:t>
              </a:r>
            </a:p>
          </p:txBody>
        </p:sp>
        <p:sp>
          <p:nvSpPr>
            <p:cNvPr id="28" name="TextBox 27"/>
            <p:cNvSpPr txBox="1">
              <a:spLocks noChangeArrowheads="1"/>
            </p:cNvSpPr>
            <p:nvPr/>
          </p:nvSpPr>
          <p:spPr bwMode="auto">
            <a:xfrm>
              <a:off x="6371855" y="5925696"/>
              <a:ext cx="6452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600" dirty="0">
                  <a:solidFill>
                    <a:schemeClr val="bg1">
                      <a:lumMod val="50000"/>
                    </a:schemeClr>
                  </a:solidFill>
                </a:rPr>
                <a:t>30%</a:t>
              </a:r>
            </a:p>
          </p:txBody>
        </p:sp>
        <p:sp>
          <p:nvSpPr>
            <p:cNvPr id="29" name="TextBox 28"/>
            <p:cNvSpPr txBox="1">
              <a:spLocks noChangeArrowheads="1"/>
            </p:cNvSpPr>
            <p:nvPr/>
          </p:nvSpPr>
          <p:spPr bwMode="auto">
            <a:xfrm>
              <a:off x="8363920" y="5926760"/>
              <a:ext cx="6124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600" dirty="0">
                  <a:solidFill>
                    <a:schemeClr val="bg1">
                      <a:lumMod val="50000"/>
                    </a:schemeClr>
                  </a:solidFill>
                </a:rPr>
                <a:t>40%</a:t>
              </a:r>
            </a:p>
          </p:txBody>
        </p:sp>
        <p:sp>
          <p:nvSpPr>
            <p:cNvPr id="30" name="TextBox 29"/>
            <p:cNvSpPr txBox="1">
              <a:spLocks noChangeArrowheads="1"/>
            </p:cNvSpPr>
            <p:nvPr/>
          </p:nvSpPr>
          <p:spPr bwMode="auto">
            <a:xfrm>
              <a:off x="2330413" y="5979785"/>
              <a:ext cx="6874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600" dirty="0">
                  <a:solidFill>
                    <a:schemeClr val="bg1">
                      <a:lumMod val="50000"/>
                    </a:schemeClr>
                  </a:solidFill>
                </a:rPr>
                <a:t>20%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B6A16099-348F-4782-B764-67CCBC200550}" type="slidenum">
              <a:rPr lang="en-US" altLang="en-US" sz="1200" smtClean="0">
                <a:solidFill>
                  <a:srgbClr val="FFFFFF"/>
                </a:solidFill>
              </a:rPr>
              <a:pPr/>
              <a:t>12</a:t>
            </a:fld>
            <a:endParaRPr lang="en-US" altLang="en-US" sz="1200" dirty="0">
              <a:solidFill>
                <a:srgbClr val="FFFFFF"/>
              </a:solidFill>
            </a:endParaRPr>
          </a:p>
        </p:txBody>
      </p:sp>
      <p:sp>
        <p:nvSpPr>
          <p:cNvPr id="18435" name="Title 1"/>
          <p:cNvSpPr>
            <a:spLocks noGrp="1"/>
          </p:cNvSpPr>
          <p:nvPr>
            <p:ph type="title"/>
          </p:nvPr>
        </p:nvSpPr>
        <p:spPr>
          <a:xfrm>
            <a:off x="457200" y="152400"/>
            <a:ext cx="6856413" cy="590550"/>
          </a:xfrm>
        </p:spPr>
        <p:txBody>
          <a:bodyPr/>
          <a:lstStyle/>
          <a:p>
            <a:r>
              <a:rPr lang="en-US" altLang="en-US" sz="3200" dirty="0"/>
              <a:t>Atmospheric (blender) Foamed Cement</a:t>
            </a:r>
          </a:p>
        </p:txBody>
      </p:sp>
      <p:sp>
        <p:nvSpPr>
          <p:cNvPr id="18436" name="TextBox 5"/>
          <p:cNvSpPr txBox="1">
            <a:spLocks noChangeArrowheads="1"/>
          </p:cNvSpPr>
          <p:nvPr/>
        </p:nvSpPr>
        <p:spPr bwMode="auto">
          <a:xfrm>
            <a:off x="15875" y="6380163"/>
            <a:ext cx="3733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pPr>
              <a:buFont typeface="Arial" panose="020B0604020202020204" pitchFamily="34" charset="0"/>
              <a:buChar char="•"/>
            </a:pPr>
            <a:r>
              <a:rPr lang="en-US" altLang="en-US" sz="1200" dirty="0"/>
              <a:t>Cores are approx ¼ inch in diameter</a:t>
            </a:r>
          </a:p>
          <a:p>
            <a:pPr>
              <a:buFont typeface="Arial" panose="020B0604020202020204" pitchFamily="34" charset="0"/>
              <a:buChar char="•"/>
            </a:pPr>
            <a:r>
              <a:rPr lang="en-US" altLang="en-US" sz="1200" dirty="0"/>
              <a:t>Resolution is approx 3.7 microns</a:t>
            </a:r>
          </a:p>
        </p:txBody>
      </p:sp>
      <p:sp>
        <p:nvSpPr>
          <p:cNvPr id="18437" name="Rectangle 6"/>
          <p:cNvSpPr>
            <a:spLocks noChangeArrowheads="1"/>
          </p:cNvSpPr>
          <p:nvPr/>
        </p:nvSpPr>
        <p:spPr bwMode="auto">
          <a:xfrm>
            <a:off x="3962400" y="6553200"/>
            <a:ext cx="4038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200" b="1" dirty="0"/>
              <a:t>Details available in SPE-170298-MS, OTC-25776-MS</a:t>
            </a:r>
          </a:p>
        </p:txBody>
      </p:sp>
      <p:pic>
        <p:nvPicPr>
          <p:cNvPr id="17" name="Picture 16"/>
          <p:cNvPicPr>
            <a:picLocks noChangeAspect="1"/>
          </p:cNvPicPr>
          <p:nvPr/>
        </p:nvPicPr>
        <p:blipFill>
          <a:blip r:embed="rId2"/>
          <a:stretch>
            <a:fillRect/>
          </a:stretch>
        </p:blipFill>
        <p:spPr>
          <a:xfrm>
            <a:off x="97226" y="4114800"/>
            <a:ext cx="8970575" cy="2243520"/>
          </a:xfrm>
          <a:prstGeom prst="rect">
            <a:avLst/>
          </a:prstGeom>
        </p:spPr>
      </p:pic>
      <p:grpSp>
        <p:nvGrpSpPr>
          <p:cNvPr id="18" name="Group 17"/>
          <p:cNvGrpSpPr>
            <a:grpSpLocks/>
          </p:cNvGrpSpPr>
          <p:nvPr/>
        </p:nvGrpSpPr>
        <p:grpSpPr bwMode="auto">
          <a:xfrm>
            <a:off x="0" y="6035659"/>
            <a:ext cx="9166450" cy="404630"/>
            <a:chOff x="111775" y="5925696"/>
            <a:chExt cx="8882799" cy="404496"/>
          </a:xfrm>
        </p:grpSpPr>
        <p:sp>
          <p:nvSpPr>
            <p:cNvPr id="19" name="TextBox 18"/>
            <p:cNvSpPr txBox="1">
              <a:spLocks noChangeArrowheads="1"/>
            </p:cNvSpPr>
            <p:nvPr/>
          </p:nvSpPr>
          <p:spPr bwMode="auto">
            <a:xfrm>
              <a:off x="111775" y="5991638"/>
              <a:ext cx="6347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600" dirty="0">
                  <a:solidFill>
                    <a:schemeClr val="bg1">
                      <a:lumMod val="50000"/>
                    </a:schemeClr>
                  </a:solidFill>
                </a:rPr>
                <a:t>10%</a:t>
              </a:r>
            </a:p>
          </p:txBody>
        </p:sp>
        <p:sp>
          <p:nvSpPr>
            <p:cNvPr id="20" name="TextBox 19"/>
            <p:cNvSpPr txBox="1">
              <a:spLocks noChangeArrowheads="1"/>
            </p:cNvSpPr>
            <p:nvPr/>
          </p:nvSpPr>
          <p:spPr bwMode="auto">
            <a:xfrm>
              <a:off x="6371855" y="5925696"/>
              <a:ext cx="6452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600" dirty="0">
                  <a:solidFill>
                    <a:schemeClr val="bg1">
                      <a:lumMod val="50000"/>
                    </a:schemeClr>
                  </a:solidFill>
                </a:rPr>
                <a:t>30%</a:t>
              </a:r>
            </a:p>
          </p:txBody>
        </p:sp>
        <p:sp>
          <p:nvSpPr>
            <p:cNvPr id="21" name="TextBox 20"/>
            <p:cNvSpPr txBox="1">
              <a:spLocks noChangeArrowheads="1"/>
            </p:cNvSpPr>
            <p:nvPr/>
          </p:nvSpPr>
          <p:spPr bwMode="auto">
            <a:xfrm>
              <a:off x="8382082" y="5952162"/>
              <a:ext cx="6124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600" dirty="0">
                  <a:solidFill>
                    <a:schemeClr val="bg1">
                      <a:lumMod val="50000"/>
                    </a:schemeClr>
                  </a:solidFill>
                </a:rPr>
                <a:t>40%</a:t>
              </a:r>
            </a:p>
          </p:txBody>
        </p:sp>
        <p:sp>
          <p:nvSpPr>
            <p:cNvPr id="22" name="TextBox 21"/>
            <p:cNvSpPr txBox="1">
              <a:spLocks noChangeArrowheads="1"/>
            </p:cNvSpPr>
            <p:nvPr/>
          </p:nvSpPr>
          <p:spPr bwMode="auto">
            <a:xfrm>
              <a:off x="2179352" y="5979785"/>
              <a:ext cx="6874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600" dirty="0">
                  <a:solidFill>
                    <a:schemeClr val="bg1">
                      <a:lumMod val="50000"/>
                    </a:schemeClr>
                  </a:solidFill>
                </a:rPr>
                <a:t>20%</a:t>
              </a:r>
            </a:p>
          </p:txBody>
        </p:sp>
      </p:grpSp>
      <p:graphicFrame>
        <p:nvGraphicFramePr>
          <p:cNvPr id="15" name="Chart 14"/>
          <p:cNvGraphicFramePr>
            <a:graphicFrameLocks/>
          </p:cNvGraphicFramePr>
          <p:nvPr>
            <p:extLst>
              <p:ext uri="{D42A27DB-BD31-4B8C-83A1-F6EECF244321}">
                <p14:modId xmlns:p14="http://schemas.microsoft.com/office/powerpoint/2010/main" val="1284168756"/>
              </p:ext>
            </p:extLst>
          </p:nvPr>
        </p:nvGraphicFramePr>
        <p:xfrm>
          <a:off x="36267" y="762000"/>
          <a:ext cx="4480560" cy="32918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p:cNvGraphicFramePr>
            <a:graphicFrameLocks/>
          </p:cNvGraphicFramePr>
          <p:nvPr>
            <p:extLst>
              <p:ext uri="{D42A27DB-BD31-4B8C-83A1-F6EECF244321}">
                <p14:modId xmlns:p14="http://schemas.microsoft.com/office/powerpoint/2010/main" val="3024829858"/>
              </p:ext>
            </p:extLst>
          </p:nvPr>
        </p:nvGraphicFramePr>
        <p:xfrm>
          <a:off x="4628023" y="762000"/>
          <a:ext cx="4480560" cy="329184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p:cNvSpPr/>
          <p:nvPr/>
        </p:nvSpPr>
        <p:spPr>
          <a:xfrm>
            <a:off x="3491715" y="3758484"/>
            <a:ext cx="2354299" cy="307777"/>
          </a:xfrm>
          <a:prstGeom prst="rect">
            <a:avLst/>
          </a:prstGeom>
          <a:ln/>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en-US" sz="1400" dirty="0">
                <a:ea typeface="Times New Roman" panose="02020603050405020304" pitchFamily="18" charset="0"/>
                <a:cs typeface="Times New Roman" panose="02020603050405020304" pitchFamily="18" charset="0"/>
              </a:rPr>
              <a:t>FCR = Foamed Cement Recipe</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69900" y="76200"/>
            <a:ext cx="6856413" cy="1143000"/>
          </a:xfrm>
        </p:spPr>
        <p:txBody>
          <a:bodyPr/>
          <a:lstStyle/>
          <a:p>
            <a:r>
              <a:rPr lang="en-US" altLang="en-US" sz="3600" dirty="0"/>
              <a:t>Field Generated Foamed Cement</a:t>
            </a:r>
          </a:p>
        </p:txBody>
      </p:sp>
      <p:sp>
        <p:nvSpPr>
          <p:cNvPr id="3" name="Content Placeholder 2"/>
          <p:cNvSpPr>
            <a:spLocks noGrp="1"/>
          </p:cNvSpPr>
          <p:nvPr>
            <p:ph idx="1"/>
          </p:nvPr>
        </p:nvSpPr>
        <p:spPr>
          <a:xfrm>
            <a:off x="380999" y="1066800"/>
            <a:ext cx="6148387" cy="5513388"/>
          </a:xfrm>
        </p:spPr>
        <p:txBody>
          <a:bodyPr/>
          <a:lstStyle/>
          <a:p>
            <a:pPr marL="214313" indent="-214313">
              <a:defRPr/>
            </a:pPr>
            <a:r>
              <a:rPr lang="en-US" altLang="en-US" sz="2000" dirty="0">
                <a:cs typeface="Arial" panose="020B0604020202020204" pitchFamily="34" charset="0"/>
              </a:rPr>
              <a:t>3 field collections performed by 3 service companies with support from all the sponsors of the project</a:t>
            </a:r>
          </a:p>
          <a:p>
            <a:pPr marL="0" indent="0">
              <a:buNone/>
              <a:defRPr/>
            </a:pPr>
            <a:endParaRPr lang="en-US" altLang="en-US" sz="2000" dirty="0">
              <a:ea typeface="ＭＳ Ｐゴシック" panose="020B0600070205080204" pitchFamily="34" charset="-128"/>
            </a:endParaRPr>
          </a:p>
          <a:p>
            <a:pPr marL="214313" indent="-214313">
              <a:defRPr/>
            </a:pPr>
            <a:r>
              <a:rPr lang="en-US" altLang="en-US" sz="2000" dirty="0"/>
              <a:t>Field samples generated at elevated pressures ~300 to 1000 psi (2.1 to 6.9 MPa) </a:t>
            </a:r>
          </a:p>
          <a:p>
            <a:pPr marL="614363" lvl="1" indent="-214313">
              <a:defRPr/>
            </a:pPr>
            <a:r>
              <a:rPr lang="en-US" sz="1800" dirty="0"/>
              <a:t>Pump Rates: </a:t>
            </a:r>
            <a:r>
              <a:rPr lang="en-US" altLang="en-US" sz="1800" dirty="0"/>
              <a:t>3 – 5 BPM</a:t>
            </a:r>
          </a:p>
          <a:p>
            <a:pPr marL="614363" lvl="1" indent="-214313">
              <a:defRPr/>
            </a:pPr>
            <a:endParaRPr lang="en-US" altLang="en-US" sz="1600" dirty="0"/>
          </a:p>
          <a:p>
            <a:pPr marL="214313" indent="-214313">
              <a:defRPr/>
            </a:pPr>
            <a:r>
              <a:rPr lang="en-US" altLang="en-US" sz="2000" dirty="0"/>
              <a:t>Used identical equipment as full scale well cementing operation</a:t>
            </a:r>
          </a:p>
          <a:p>
            <a:pPr>
              <a:defRPr/>
            </a:pPr>
            <a:endParaRPr lang="en-US" altLang="en-US" sz="2000" dirty="0"/>
          </a:p>
          <a:p>
            <a:pPr marL="214313" indent="-214313">
              <a:spcBef>
                <a:spcPts val="450"/>
              </a:spcBef>
              <a:defRPr/>
            </a:pPr>
            <a:r>
              <a:rPr lang="en-US" altLang="en-US" sz="2000" dirty="0">
                <a:cs typeface="Arial" panose="020B0604020202020204" pitchFamily="34" charset="0"/>
              </a:rPr>
              <a:t>Sampled with industry grade containers:</a:t>
            </a:r>
          </a:p>
          <a:p>
            <a:pPr marL="842963" lvl="1">
              <a:spcBef>
                <a:spcPts val="450"/>
              </a:spcBef>
              <a:buSzPct val="70000"/>
              <a:defRPr/>
            </a:pPr>
            <a:r>
              <a:rPr lang="en-US" altLang="en-US" sz="1800" dirty="0">
                <a:cs typeface="Arial" panose="020B0604020202020204" pitchFamily="34" charset="0"/>
              </a:rPr>
              <a:t>Constant pressure (CP) vessels</a:t>
            </a:r>
          </a:p>
          <a:p>
            <a:pPr marL="842963" lvl="1">
              <a:spcBef>
                <a:spcPts val="450"/>
              </a:spcBef>
              <a:buSzPct val="70000"/>
              <a:defRPr/>
            </a:pPr>
            <a:r>
              <a:rPr lang="en-US" altLang="en-US" sz="1800" dirty="0">
                <a:cs typeface="Arial" panose="020B0604020202020204" pitchFamily="34" charset="0"/>
              </a:rPr>
              <a:t>Aluminum (Al)-type, &lt; 600-psi</a:t>
            </a:r>
          </a:p>
          <a:p>
            <a:pPr marL="842963" lvl="1">
              <a:spcBef>
                <a:spcPts val="450"/>
              </a:spcBef>
              <a:buSzPct val="70000"/>
              <a:defRPr/>
            </a:pPr>
            <a:r>
              <a:rPr lang="en-US" altLang="en-US" sz="1800" dirty="0">
                <a:cs typeface="Arial" panose="020B0604020202020204" pitchFamily="34" charset="0"/>
              </a:rPr>
              <a:t>Stainless steel (SS), &lt; 1,100-psi</a:t>
            </a:r>
          </a:p>
          <a:p>
            <a:pPr marL="842963" lvl="1">
              <a:spcBef>
                <a:spcPts val="450"/>
              </a:spcBef>
              <a:buSzPct val="70000"/>
              <a:defRPr/>
            </a:pPr>
            <a:r>
              <a:rPr lang="en-US" altLang="en-US" sz="1800" dirty="0">
                <a:cs typeface="Arial" panose="020B0604020202020204" pitchFamily="34" charset="0"/>
              </a:rPr>
              <a:t>Dimensions: 3 ft. tall by 2 in diameter</a:t>
            </a:r>
          </a:p>
        </p:txBody>
      </p:sp>
      <p:sp>
        <p:nvSpPr>
          <p:cNvPr id="20484" name="Slide Number Placeholder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E92AB020-ED40-4401-BB25-17AB52BB5656}" type="slidenum">
              <a:rPr lang="en-US" altLang="en-US" sz="1200" smtClean="0">
                <a:solidFill>
                  <a:srgbClr val="FFFFFF"/>
                </a:solidFill>
              </a:rPr>
              <a:pPr/>
              <a:t>13</a:t>
            </a:fld>
            <a:endParaRPr lang="en-US" altLang="en-US" sz="1200" dirty="0">
              <a:solidFill>
                <a:srgbClr val="FFFFFF"/>
              </a:solidFill>
            </a:endParaRPr>
          </a:p>
        </p:txBody>
      </p:sp>
      <p:pic>
        <p:nvPicPr>
          <p:cNvPr id="20485" name="Picture 13" descr="IMG_0256.JPG"/>
          <p:cNvPicPr>
            <a:picLocks noChangeAspect="1" noChangeArrowheads="1"/>
          </p:cNvPicPr>
          <p:nvPr/>
        </p:nvPicPr>
        <p:blipFill>
          <a:blip r:embed="rId2">
            <a:extLst>
              <a:ext uri="{28A0092B-C50C-407E-A947-70E740481C1C}">
                <a14:useLocalDpi xmlns:a14="http://schemas.microsoft.com/office/drawing/2010/main" val="0"/>
              </a:ext>
            </a:extLst>
          </a:blip>
          <a:srcRect l="15126" r="1985" b="2045"/>
          <a:stretch>
            <a:fillRect/>
          </a:stretch>
        </p:blipFill>
        <p:spPr bwMode="auto">
          <a:xfrm>
            <a:off x="6477000" y="1676400"/>
            <a:ext cx="2560320" cy="406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6986588" y="4464050"/>
            <a:ext cx="252412" cy="0"/>
          </a:xfrm>
          <a:prstGeom prst="straightConnector1">
            <a:avLst/>
          </a:prstGeom>
          <a:ln w="25400">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0487" name="TextBox 15"/>
          <p:cNvSpPr txBox="1">
            <a:spLocks noChangeArrowheads="1"/>
          </p:cNvSpPr>
          <p:nvPr/>
        </p:nvSpPr>
        <p:spPr bwMode="auto">
          <a:xfrm>
            <a:off x="6636980" y="4278313"/>
            <a:ext cx="423862" cy="369887"/>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ea typeface="ＭＳ Ｐゴシック" panose="020B0600070205080204" pitchFamily="34" charset="-128"/>
              </a:rPr>
              <a:t>Al</a:t>
            </a:r>
          </a:p>
        </p:txBody>
      </p:sp>
      <p:sp>
        <p:nvSpPr>
          <p:cNvPr id="20489" name="TextBox 8"/>
          <p:cNvSpPr txBox="1">
            <a:spLocks noChangeArrowheads="1"/>
          </p:cNvSpPr>
          <p:nvPr/>
        </p:nvSpPr>
        <p:spPr bwMode="auto">
          <a:xfrm>
            <a:off x="7620000" y="3239037"/>
            <a:ext cx="511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pPr eaLnBrk="1" hangingPunct="1"/>
            <a:r>
              <a:rPr lang="en-US" altLang="en-US" sz="1800" dirty="0">
                <a:ea typeface="ＭＳ Ｐゴシック" panose="020B0600070205080204" pitchFamily="34" charset="-128"/>
              </a:rPr>
              <a:t>SS</a:t>
            </a:r>
          </a:p>
        </p:txBody>
      </p:sp>
      <p:sp>
        <p:nvSpPr>
          <p:cNvPr id="10" name="TextBox 9"/>
          <p:cNvSpPr txBox="1"/>
          <p:nvPr/>
        </p:nvSpPr>
        <p:spPr>
          <a:xfrm>
            <a:off x="6951662" y="5700713"/>
            <a:ext cx="1811338" cy="40011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en-US" sz="2000" dirty="0">
                <a:solidFill>
                  <a:schemeClr val="tx1"/>
                </a:solidFill>
              </a:rPr>
              <a:t>CP Vessels</a:t>
            </a:r>
          </a:p>
        </p:txBody>
      </p:sp>
      <p:sp>
        <p:nvSpPr>
          <p:cNvPr id="20491" name="Rectangle 10"/>
          <p:cNvSpPr>
            <a:spLocks noChangeArrowheads="1"/>
          </p:cNvSpPr>
          <p:nvPr/>
        </p:nvSpPr>
        <p:spPr bwMode="auto">
          <a:xfrm>
            <a:off x="127000" y="6504801"/>
            <a:ext cx="436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200" b="1" dirty="0"/>
              <a:t>Details available in SPE-170298-MS, OTC-25776-MS</a:t>
            </a:r>
          </a:p>
        </p:txBody>
      </p:sp>
      <p:cxnSp>
        <p:nvCxnSpPr>
          <p:cNvPr id="12" name="Straight Arrow Connector 11"/>
          <p:cNvCxnSpPr/>
          <p:nvPr/>
        </p:nvCxnSpPr>
        <p:spPr>
          <a:xfrm>
            <a:off x="8129588" y="3429000"/>
            <a:ext cx="252412" cy="0"/>
          </a:xfrm>
          <a:prstGeom prst="straightConnector1">
            <a:avLst/>
          </a:prstGeom>
          <a:ln w="25400">
            <a:solidFill>
              <a:schemeClr val="tx2"/>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6856413" cy="1023392"/>
          </a:xfrm>
        </p:spPr>
        <p:txBody>
          <a:bodyPr>
            <a:normAutofit/>
          </a:bodyPr>
          <a:lstStyle/>
          <a:p>
            <a:r>
              <a:rPr lang="en-US" dirty="0">
                <a:solidFill>
                  <a:schemeClr val="tx1"/>
                </a:solidFill>
              </a:rPr>
              <a:t>Field Collection #1</a:t>
            </a:r>
          </a:p>
        </p:txBody>
      </p:sp>
      <p:pic>
        <p:nvPicPr>
          <p:cNvPr id="7" name="Picture 8" descr="IMG_017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6475" y="1447800"/>
            <a:ext cx="3840480"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xmlns="" id="{BE2D6EF7-D8CD-4C10-8026-435083AF742C}"/>
              </a:ext>
            </a:extLst>
          </p:cNvPr>
          <p:cNvSpPr txBox="1"/>
          <p:nvPr/>
        </p:nvSpPr>
        <p:spPr>
          <a:xfrm>
            <a:off x="76199" y="4495800"/>
            <a:ext cx="5200275" cy="1938992"/>
          </a:xfrm>
          <a:prstGeom prst="rect">
            <a:avLst/>
          </a:prstGeom>
          <a:noFill/>
        </p:spPr>
        <p:style>
          <a:lnRef idx="0">
            <a:schemeClr val="dk1"/>
          </a:lnRef>
          <a:fillRef idx="3">
            <a:schemeClr val="dk1"/>
          </a:fillRef>
          <a:effectRef idx="3">
            <a:schemeClr val="dk1"/>
          </a:effectRef>
          <a:fontRef idx="minor">
            <a:schemeClr val="lt1"/>
          </a:fontRef>
        </p:style>
        <p:txBody>
          <a:bodyPr wrap="square" rtlCol="0">
            <a:spAutoFit/>
          </a:bodyPr>
          <a:lstStyle/>
          <a:p>
            <a:pPr marL="171450" indent="-171450">
              <a:buFont typeface="Arial" panose="020B0604020202020204" pitchFamily="34" charset="0"/>
              <a:buChar char="•"/>
            </a:pPr>
            <a:r>
              <a:rPr lang="en-US" sz="2000" b="1" dirty="0">
                <a:solidFill>
                  <a:schemeClr val="tx1"/>
                </a:solidFill>
              </a:rPr>
              <a:t>Static</a:t>
            </a:r>
            <a:r>
              <a:rPr lang="en-US" sz="2000" dirty="0">
                <a:solidFill>
                  <a:schemeClr val="tx1"/>
                </a:solidFill>
              </a:rPr>
              <a:t> - contained within 60 ft. of treating iron at target foamed quality and pressure</a:t>
            </a:r>
          </a:p>
          <a:p>
            <a:pPr marL="171450" indent="-171450">
              <a:buFont typeface="Arial" panose="020B0604020202020204" pitchFamily="34" charset="0"/>
              <a:buChar char="•"/>
            </a:pPr>
            <a:r>
              <a:rPr lang="en-US" sz="2000" b="1" dirty="0">
                <a:solidFill>
                  <a:schemeClr val="tx1"/>
                </a:solidFill>
              </a:rPr>
              <a:t>Cryogenic Liquid N</a:t>
            </a:r>
            <a:r>
              <a:rPr lang="en-US" sz="2000" b="1" baseline="-25000" dirty="0">
                <a:solidFill>
                  <a:schemeClr val="tx1"/>
                </a:solidFill>
              </a:rPr>
              <a:t>2</a:t>
            </a:r>
            <a:r>
              <a:rPr lang="en-US" sz="2000" b="1" dirty="0">
                <a:solidFill>
                  <a:schemeClr val="tx1"/>
                </a:solidFill>
              </a:rPr>
              <a:t> </a:t>
            </a:r>
            <a:r>
              <a:rPr lang="en-US" sz="2000" dirty="0">
                <a:solidFill>
                  <a:schemeClr val="tx1"/>
                </a:solidFill>
              </a:rPr>
              <a:t>Conversion to Gas N</a:t>
            </a:r>
            <a:r>
              <a:rPr lang="en-US" sz="2000" baseline="-25000" dirty="0">
                <a:solidFill>
                  <a:schemeClr val="tx1"/>
                </a:solidFill>
              </a:rPr>
              <a:t>2</a:t>
            </a:r>
            <a:endParaRPr lang="en-US" sz="2000" baseline="-25000" dirty="0">
              <a:solidFill>
                <a:schemeClr val="tx1"/>
              </a:solidFill>
              <a:ea typeface="Times New Roman" panose="02020603050405020304" pitchFamily="18" charset="0"/>
            </a:endParaRPr>
          </a:p>
          <a:p>
            <a:pPr marL="171450" indent="-171450">
              <a:buFont typeface="Arial" panose="020B0604020202020204" pitchFamily="34" charset="0"/>
              <a:buChar char="•"/>
            </a:pPr>
            <a:r>
              <a:rPr lang="en-US" sz="2000" dirty="0">
                <a:solidFill>
                  <a:schemeClr val="tx1"/>
                </a:solidFill>
              </a:rPr>
              <a:t>Sample pressure and foam quality targeted before collecting sample</a:t>
            </a:r>
            <a:endParaRPr lang="en-US" sz="2000" dirty="0">
              <a:solidFill>
                <a:schemeClr val="tx1"/>
              </a:solidFill>
              <a:ea typeface="Times New Roman" panose="02020603050405020304" pitchFamily="18" charset="0"/>
            </a:endParaRPr>
          </a:p>
          <a:p>
            <a:pPr marL="171450" indent="-171450">
              <a:buFont typeface="Arial" panose="020B0604020202020204" pitchFamily="34" charset="0"/>
              <a:buChar char="•"/>
            </a:pPr>
            <a:r>
              <a:rPr lang="en-US" sz="2000" dirty="0">
                <a:solidFill>
                  <a:schemeClr val="tx1"/>
                </a:solidFill>
              </a:rPr>
              <a:t>Difficult to reach target pressure and quality</a:t>
            </a:r>
          </a:p>
        </p:txBody>
      </p:sp>
      <p:pic>
        <p:nvPicPr>
          <p:cNvPr id="12" name="Picture 2"/>
          <p:cNvPicPr>
            <a:picLocks noChangeAspect="1" noChangeArrowheads="1"/>
          </p:cNvPicPr>
          <p:nvPr/>
        </p:nvPicPr>
        <p:blipFill>
          <a:blip r:embed="rId4" cstate="print"/>
          <a:srcRect/>
          <a:stretch>
            <a:fillRect/>
          </a:stretch>
        </p:blipFill>
        <p:spPr bwMode="auto">
          <a:xfrm rot="16200000">
            <a:off x="750221" y="62222"/>
            <a:ext cx="3749040" cy="5148597"/>
          </a:xfrm>
          <a:prstGeom prst="rect">
            <a:avLst/>
          </a:prstGeom>
          <a:noFill/>
          <a:ln w="9525">
            <a:noFill/>
            <a:miter lim="800000"/>
            <a:headEnd/>
            <a:tailEnd/>
          </a:ln>
        </p:spPr>
      </p:pic>
      <p:sp>
        <p:nvSpPr>
          <p:cNvPr id="6" name="Rectangle 5"/>
          <p:cNvSpPr/>
          <p:nvPr/>
        </p:nvSpPr>
        <p:spPr>
          <a:xfrm>
            <a:off x="452629" y="6555243"/>
            <a:ext cx="4652771" cy="276999"/>
          </a:xfrm>
          <a:prstGeom prst="rect">
            <a:avLst/>
          </a:prstGeom>
        </p:spPr>
        <p:txBody>
          <a:bodyPr wrap="square">
            <a:spAutoFit/>
          </a:bodyPr>
          <a:lstStyle/>
          <a:p>
            <a:r>
              <a:rPr lang="en-US" altLang="en-US" sz="1200" b="1" dirty="0"/>
              <a:t>Details available in SPE-170298-MS, </a:t>
            </a:r>
            <a:r>
              <a:rPr lang="en-US" sz="1200" b="1" dirty="0"/>
              <a:t>SPE-180333-MS</a:t>
            </a:r>
          </a:p>
        </p:txBody>
      </p:sp>
    </p:spTree>
    <p:extLst>
      <p:ext uri="{BB962C8B-B14F-4D97-AF65-F5344CB8AC3E}">
        <p14:creationId xmlns:p14="http://schemas.microsoft.com/office/powerpoint/2010/main" val="3918482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756453" y="0"/>
            <a:ext cx="7772400" cy="1143000"/>
          </a:xfrm>
        </p:spPr>
        <p:txBody>
          <a:bodyPr>
            <a:normAutofit/>
          </a:bodyPr>
          <a:lstStyle/>
          <a:p>
            <a:r>
              <a:rPr lang="en-US" dirty="0">
                <a:solidFill>
                  <a:schemeClr val="tx1"/>
                </a:solidFill>
              </a:rPr>
              <a:t>Field Collection #2</a:t>
            </a:r>
          </a:p>
        </p:txBody>
      </p:sp>
      <p:pic>
        <p:nvPicPr>
          <p:cNvPr id="6" name="Picture 2" descr="C:\Users\shinjosm\Pictures\2013-09-18\0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43" y="3378558"/>
            <a:ext cx="4207838"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Users\shinjosm\Pictures\2013-09-18\02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2362" y="3568458"/>
            <a:ext cx="3572038" cy="3108960"/>
          </a:xfrm>
          <a:prstGeom prst="rect">
            <a:avLst/>
          </a:prstGeom>
          <a:noFill/>
          <a:ln>
            <a:noFill/>
          </a:ln>
        </p:spPr>
      </p:pic>
      <p:pic>
        <p:nvPicPr>
          <p:cNvPr id="10" name="Picture 9" descr="C:\Users\shinjosm\Pictures\2013-09-18\05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4809" y="1447800"/>
            <a:ext cx="2468880" cy="2028009"/>
          </a:xfrm>
          <a:prstGeom prst="rect">
            <a:avLst/>
          </a:prstGeom>
          <a:noFill/>
          <a:ln>
            <a:noFill/>
          </a:ln>
        </p:spPr>
      </p:pic>
      <p:sp>
        <p:nvSpPr>
          <p:cNvPr id="11" name="TextBox 30"/>
          <p:cNvSpPr txBox="1">
            <a:spLocks noChangeArrowheads="1"/>
          </p:cNvSpPr>
          <p:nvPr/>
        </p:nvSpPr>
        <p:spPr bwMode="auto">
          <a:xfrm>
            <a:off x="5867400" y="3273623"/>
            <a:ext cx="2971800" cy="307777"/>
          </a:xfrm>
          <a:prstGeom prst="rect">
            <a:avLst/>
          </a:prstGeom>
          <a:noFill/>
          <a:ln>
            <a:noFill/>
          </a:ln>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400" b="1" dirty="0"/>
              <a:t>Sample cylinder transport crate</a:t>
            </a:r>
          </a:p>
        </p:txBody>
      </p:sp>
      <p:sp>
        <p:nvSpPr>
          <p:cNvPr id="21" name="Rectangle 20"/>
          <p:cNvSpPr/>
          <p:nvPr/>
        </p:nvSpPr>
        <p:spPr>
          <a:xfrm>
            <a:off x="5669750" y="6422507"/>
            <a:ext cx="2157262" cy="307777"/>
          </a:xfrm>
          <a:prstGeom prst="rect">
            <a:avLst/>
          </a:prstGeom>
          <a:noFill/>
        </p:spPr>
        <p:txBody>
          <a:bodyPr wrap="square">
            <a:spAutoFit/>
          </a:bodyPr>
          <a:lstStyle/>
          <a:p>
            <a:pPr algn="ctr"/>
            <a:r>
              <a:rPr lang="en-US" sz="1400" b="1" dirty="0">
                <a:ea typeface="Times New Roman" panose="02020603050405020304" pitchFamily="18" charset="0"/>
                <a:cs typeface="Times New Roman" panose="02020603050405020304" pitchFamily="18" charset="0"/>
              </a:rPr>
              <a:t>Nitrogen Cooling Down</a:t>
            </a:r>
            <a:endParaRPr lang="en-US" sz="1400" b="1" dirty="0">
              <a:latin typeface="Univers"/>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416115D7-D883-46A0-8C36-FB32A11E34E9}"/>
              </a:ext>
            </a:extLst>
          </p:cNvPr>
          <p:cNvSpPr txBox="1"/>
          <p:nvPr/>
        </p:nvSpPr>
        <p:spPr>
          <a:xfrm>
            <a:off x="200515" y="1056803"/>
            <a:ext cx="5904294" cy="2323713"/>
          </a:xfrm>
          <a:prstGeom prst="rect">
            <a:avLst/>
          </a:prstGeom>
          <a:noFill/>
        </p:spPr>
        <p:style>
          <a:lnRef idx="0">
            <a:schemeClr val="dk1"/>
          </a:lnRef>
          <a:fillRef idx="3">
            <a:schemeClr val="dk1"/>
          </a:fillRef>
          <a:effectRef idx="3">
            <a:schemeClr val="dk1"/>
          </a:effectRef>
          <a:fontRef idx="minor">
            <a:schemeClr val="lt1"/>
          </a:fontRef>
        </p:style>
        <p:txBody>
          <a:bodyPr wrap="square" rtlCol="0">
            <a:spAutoFit/>
          </a:bodyPr>
          <a:lstStyle/>
          <a:p>
            <a:pPr marL="285750" indent="-285750">
              <a:spcBef>
                <a:spcPts val="0"/>
              </a:spcBef>
              <a:spcAft>
                <a:spcPts val="600"/>
              </a:spcAft>
              <a:buFont typeface="Arial" panose="020B0604020202020204" pitchFamily="34" charset="0"/>
              <a:buChar char="•"/>
            </a:pPr>
            <a:r>
              <a:rPr lang="en-US" sz="2000" b="1" dirty="0">
                <a:solidFill>
                  <a:schemeClr val="tx1"/>
                </a:solidFill>
              </a:rPr>
              <a:t>Dynamic</a:t>
            </a:r>
            <a:r>
              <a:rPr lang="en-US" sz="2000" dirty="0">
                <a:solidFill>
                  <a:schemeClr val="tx1"/>
                </a:solidFill>
              </a:rPr>
              <a:t> - </a:t>
            </a:r>
            <a:r>
              <a:rPr lang="en-US" sz="2000" dirty="0"/>
              <a:t>samples captured from live stream </a:t>
            </a:r>
            <a:endParaRPr lang="en-US" sz="2000" dirty="0">
              <a:solidFill>
                <a:schemeClr val="tx1"/>
              </a:solidFill>
            </a:endParaRPr>
          </a:p>
          <a:p>
            <a:pPr marL="285750" indent="-285750">
              <a:buFont typeface="Arial" panose="020B0604020202020204" pitchFamily="34" charset="0"/>
              <a:buChar char="•"/>
            </a:pPr>
            <a:r>
              <a:rPr lang="en-US" sz="2000" b="1" dirty="0">
                <a:solidFill>
                  <a:schemeClr val="tx1"/>
                </a:solidFill>
              </a:rPr>
              <a:t>Cryogenic Liquid N</a:t>
            </a:r>
            <a:r>
              <a:rPr lang="en-US" sz="2000" b="1" baseline="-25000" dirty="0">
                <a:solidFill>
                  <a:schemeClr val="tx1"/>
                </a:solidFill>
              </a:rPr>
              <a:t>2</a:t>
            </a:r>
            <a:r>
              <a:rPr lang="en-US" sz="2000" b="1" dirty="0">
                <a:solidFill>
                  <a:schemeClr val="tx1"/>
                </a:solidFill>
              </a:rPr>
              <a:t> </a:t>
            </a:r>
            <a:r>
              <a:rPr lang="en-US" sz="2000" dirty="0">
                <a:solidFill>
                  <a:schemeClr val="tx1"/>
                </a:solidFill>
              </a:rPr>
              <a:t>Conversion to Gaseous N</a:t>
            </a:r>
            <a:r>
              <a:rPr lang="en-US" sz="2000" baseline="-25000" dirty="0">
                <a:solidFill>
                  <a:schemeClr val="tx1"/>
                </a:solidFill>
              </a:rPr>
              <a:t>2</a:t>
            </a:r>
            <a:endParaRPr lang="en-US" sz="2000" baseline="-25000" dirty="0">
              <a:solidFill>
                <a:schemeClr val="tx1"/>
              </a:solidFill>
              <a:ea typeface="Times New Roman" panose="02020603050405020304" pitchFamily="18" charset="0"/>
            </a:endParaRPr>
          </a:p>
          <a:p>
            <a:pPr marL="285750" indent="-285750">
              <a:buFont typeface="Arial" panose="020B0604020202020204" pitchFamily="34" charset="0"/>
              <a:buChar char="•"/>
            </a:pPr>
            <a:r>
              <a:rPr lang="en-US" sz="2000" dirty="0"/>
              <a:t>No reduction in sample pressure and increase in sample nitrogen fraction due to loss of volume from sample lines</a:t>
            </a:r>
          </a:p>
          <a:p>
            <a:pPr marL="285750" indent="-285750">
              <a:buFont typeface="Arial" panose="020B0604020202020204" pitchFamily="34" charset="0"/>
              <a:buChar char="•"/>
            </a:pPr>
            <a:r>
              <a:rPr lang="en-US" sz="2000" dirty="0">
                <a:solidFill>
                  <a:schemeClr val="tx1"/>
                </a:solidFill>
              </a:rPr>
              <a:t>Pressure fluctuations caused multiple burst disk activations</a:t>
            </a:r>
          </a:p>
        </p:txBody>
      </p:sp>
      <p:sp>
        <p:nvSpPr>
          <p:cNvPr id="14" name="Rectangle 13"/>
          <p:cNvSpPr/>
          <p:nvPr/>
        </p:nvSpPr>
        <p:spPr>
          <a:xfrm>
            <a:off x="58955" y="6553200"/>
            <a:ext cx="4436845" cy="276999"/>
          </a:xfrm>
          <a:prstGeom prst="rect">
            <a:avLst/>
          </a:prstGeom>
        </p:spPr>
        <p:txBody>
          <a:bodyPr wrap="square">
            <a:spAutoFit/>
          </a:bodyPr>
          <a:lstStyle/>
          <a:p>
            <a:r>
              <a:rPr lang="en-US" altLang="en-US" sz="1200" b="1" dirty="0"/>
              <a:t>Details available in OTC-25994-MS, </a:t>
            </a:r>
            <a:r>
              <a:rPr lang="en-US" sz="1200" b="1" dirty="0"/>
              <a:t>SPE-180333-MS</a:t>
            </a:r>
          </a:p>
        </p:txBody>
      </p:sp>
    </p:spTree>
    <p:extLst>
      <p:ext uri="{BB962C8B-B14F-4D97-AF65-F5344CB8AC3E}">
        <p14:creationId xmlns:p14="http://schemas.microsoft.com/office/powerpoint/2010/main" val="4138143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3683" y="86611"/>
            <a:ext cx="7772400" cy="980189"/>
          </a:xfrm>
        </p:spPr>
        <p:txBody>
          <a:bodyPr>
            <a:normAutofit/>
          </a:bodyPr>
          <a:lstStyle/>
          <a:p>
            <a:r>
              <a:rPr lang="en-US" dirty="0">
                <a:solidFill>
                  <a:schemeClr val="tx1"/>
                </a:solidFill>
              </a:rPr>
              <a:t>Field Collection #3</a:t>
            </a:r>
          </a:p>
        </p:txBody>
      </p:sp>
      <p:grpSp>
        <p:nvGrpSpPr>
          <p:cNvPr id="5" name="Group 17"/>
          <p:cNvGrpSpPr>
            <a:grpSpLocks noChangeAspect="1"/>
          </p:cNvGrpSpPr>
          <p:nvPr/>
        </p:nvGrpSpPr>
        <p:grpSpPr bwMode="auto">
          <a:xfrm>
            <a:off x="5562600" y="4191000"/>
            <a:ext cx="3356472" cy="2560320"/>
            <a:chOff x="474726" y="1460222"/>
            <a:chExt cx="2810332" cy="2118042"/>
          </a:xfrm>
        </p:grpSpPr>
        <p:pic>
          <p:nvPicPr>
            <p:cNvPr id="6" name="Picture 1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726" y="1460222"/>
              <a:ext cx="2810332" cy="187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9"/>
            <p:cNvSpPr txBox="1">
              <a:spLocks noChangeArrowheads="1"/>
            </p:cNvSpPr>
            <p:nvPr/>
          </p:nvSpPr>
          <p:spPr bwMode="auto">
            <a:xfrm>
              <a:off x="797433" y="3318654"/>
              <a:ext cx="2095489" cy="25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400" b="1" dirty="0"/>
                <a:t>Base slurry mixing system</a:t>
              </a:r>
            </a:p>
          </p:txBody>
        </p:sp>
      </p:grpSp>
      <p:grpSp>
        <p:nvGrpSpPr>
          <p:cNvPr id="14" name="Group 26"/>
          <p:cNvGrpSpPr>
            <a:grpSpLocks noChangeAspect="1"/>
          </p:cNvGrpSpPr>
          <p:nvPr/>
        </p:nvGrpSpPr>
        <p:grpSpPr bwMode="auto">
          <a:xfrm>
            <a:off x="4529882" y="1046587"/>
            <a:ext cx="4008318" cy="3024504"/>
            <a:chOff x="5909617" y="4580476"/>
            <a:chExt cx="2727072" cy="2059948"/>
          </a:xfrm>
        </p:grpSpPr>
        <p:pic>
          <p:nvPicPr>
            <p:cNvPr id="15" name="Picture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9617" y="4580476"/>
              <a:ext cx="2727072" cy="184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8"/>
            <p:cNvSpPr txBox="1">
              <a:spLocks noChangeArrowheads="1"/>
            </p:cNvSpPr>
            <p:nvPr/>
          </p:nvSpPr>
          <p:spPr bwMode="auto">
            <a:xfrm>
              <a:off x="6497690" y="6410701"/>
              <a:ext cx="1208730" cy="229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1400" b="1" dirty="0"/>
                <a:t>Bottled N</a:t>
              </a:r>
              <a:r>
                <a:rPr lang="en-US" altLang="en-US" sz="1400" b="1" baseline="-25000" dirty="0"/>
                <a:t>2 </a:t>
              </a:r>
              <a:r>
                <a:rPr lang="en-US" altLang="en-US" sz="1400" b="1" dirty="0"/>
                <a:t>source</a:t>
              </a:r>
            </a:p>
          </p:txBody>
        </p:sp>
      </p:grpSp>
      <p:grpSp>
        <p:nvGrpSpPr>
          <p:cNvPr id="17" name="Group 29"/>
          <p:cNvGrpSpPr>
            <a:grpSpLocks noChangeAspect="1"/>
          </p:cNvGrpSpPr>
          <p:nvPr/>
        </p:nvGrpSpPr>
        <p:grpSpPr bwMode="auto">
          <a:xfrm>
            <a:off x="594672" y="1038110"/>
            <a:ext cx="3846842" cy="3065635"/>
            <a:chOff x="3111905" y="2574995"/>
            <a:chExt cx="2909043" cy="2320553"/>
          </a:xfrm>
        </p:grpSpPr>
        <p:sp>
          <p:nvSpPr>
            <p:cNvPr id="18" name="TextBox 30"/>
            <p:cNvSpPr txBox="1">
              <a:spLocks noChangeArrowheads="1"/>
            </p:cNvSpPr>
            <p:nvPr/>
          </p:nvSpPr>
          <p:spPr bwMode="auto">
            <a:xfrm>
              <a:off x="3999049" y="4615516"/>
              <a:ext cx="1179002" cy="28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400" b="1" dirty="0"/>
                <a:t>CP Cylinders</a:t>
              </a:r>
            </a:p>
          </p:txBody>
        </p:sp>
        <p:pic>
          <p:nvPicPr>
            <p:cNvPr id="19" name="Picture 31"/>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1905" y="2574995"/>
              <a:ext cx="2909043" cy="2038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Box 20">
            <a:extLst>
              <a:ext uri="{FF2B5EF4-FFF2-40B4-BE49-F238E27FC236}">
                <a16:creationId xmlns:a16="http://schemas.microsoft.com/office/drawing/2014/main" xmlns="" id="{B2626928-16CC-458D-A153-A3DB4DA32CCF}"/>
              </a:ext>
            </a:extLst>
          </p:cNvPr>
          <p:cNvSpPr txBox="1"/>
          <p:nvPr/>
        </p:nvSpPr>
        <p:spPr>
          <a:xfrm>
            <a:off x="73565" y="4151055"/>
            <a:ext cx="5544869" cy="2554545"/>
          </a:xfrm>
          <a:prstGeom prst="rect">
            <a:avLst/>
          </a:prstGeom>
          <a:noFill/>
        </p:spPr>
        <p:style>
          <a:lnRef idx="0">
            <a:schemeClr val="dk1"/>
          </a:lnRef>
          <a:fillRef idx="3">
            <a:schemeClr val="dk1"/>
          </a:fillRef>
          <a:effectRef idx="3">
            <a:schemeClr val="dk1"/>
          </a:effectRef>
          <a:fontRef idx="minor">
            <a:schemeClr val="lt1"/>
          </a:fontRef>
        </p:style>
        <p:txBody>
          <a:bodyPr wrap="square" rtlCol="0">
            <a:spAutoFit/>
          </a:bodyPr>
          <a:lstStyle/>
          <a:p>
            <a:pPr marL="171450" indent="-171450">
              <a:buFont typeface="Arial" panose="020B0604020202020204" pitchFamily="34" charset="0"/>
              <a:buChar char="•"/>
            </a:pPr>
            <a:r>
              <a:rPr lang="en-US" sz="2000" b="1" dirty="0">
                <a:solidFill>
                  <a:schemeClr val="tx1"/>
                </a:solidFill>
              </a:rPr>
              <a:t>Static </a:t>
            </a:r>
            <a:r>
              <a:rPr lang="en-US" sz="2000" dirty="0">
                <a:solidFill>
                  <a:schemeClr val="tx1"/>
                </a:solidFill>
              </a:rPr>
              <a:t>- contained within treating iron at target foamed quality and pressure</a:t>
            </a:r>
          </a:p>
          <a:p>
            <a:pPr marL="171450" indent="-171450">
              <a:buFont typeface="Arial" panose="020B0604020202020204" pitchFamily="34" charset="0"/>
              <a:buChar char="•"/>
            </a:pPr>
            <a:endParaRPr lang="en-US" sz="2000" dirty="0">
              <a:solidFill>
                <a:schemeClr val="tx1"/>
              </a:solidFill>
            </a:endParaRPr>
          </a:p>
          <a:p>
            <a:pPr marL="171450" indent="-171450">
              <a:buFont typeface="Arial" panose="020B0604020202020204" pitchFamily="34" charset="0"/>
              <a:buChar char="•"/>
            </a:pPr>
            <a:r>
              <a:rPr lang="en-US" sz="2000" b="1" dirty="0"/>
              <a:t>Bottled N</a:t>
            </a:r>
            <a:r>
              <a:rPr lang="en-US" sz="2000" b="1" baseline="-25000" dirty="0"/>
              <a:t>2</a:t>
            </a:r>
            <a:r>
              <a:rPr lang="en-US" sz="2000" b="1" dirty="0"/>
              <a:t> Gas </a:t>
            </a:r>
            <a:r>
              <a:rPr lang="en-US" sz="2000" dirty="0"/>
              <a:t>through regulated flow</a:t>
            </a:r>
          </a:p>
          <a:p>
            <a:r>
              <a:rPr lang="en-US" sz="2000" dirty="0"/>
              <a:t> </a:t>
            </a:r>
          </a:p>
          <a:p>
            <a:pPr marL="171450" indent="-171450">
              <a:buFont typeface="Arial" panose="020B0604020202020204" pitchFamily="34" charset="0"/>
              <a:buChar char="•"/>
            </a:pPr>
            <a:r>
              <a:rPr lang="en-US" sz="2000" dirty="0"/>
              <a:t>Pressure control  throughout collection process with use of  N</a:t>
            </a:r>
            <a:r>
              <a:rPr lang="en-US" sz="2000" baseline="-25000" dirty="0"/>
              <a:t>2</a:t>
            </a:r>
            <a:r>
              <a:rPr lang="en-US" sz="2000" dirty="0"/>
              <a:t> bottle reservoir accumulator</a:t>
            </a:r>
          </a:p>
          <a:p>
            <a:pPr marL="171450" indent="-171450">
              <a:buFont typeface="Arial" panose="020B0604020202020204" pitchFamily="34" charset="0"/>
              <a:buChar char="•"/>
            </a:pPr>
            <a:endParaRPr lang="en-US" sz="2000" dirty="0"/>
          </a:p>
        </p:txBody>
      </p:sp>
      <p:sp>
        <p:nvSpPr>
          <p:cNvPr id="13" name="Rectangle 12"/>
          <p:cNvSpPr/>
          <p:nvPr/>
        </p:nvSpPr>
        <p:spPr>
          <a:xfrm>
            <a:off x="13960" y="6593929"/>
            <a:ext cx="4515921" cy="276999"/>
          </a:xfrm>
          <a:prstGeom prst="rect">
            <a:avLst/>
          </a:prstGeom>
        </p:spPr>
        <p:txBody>
          <a:bodyPr wrap="square">
            <a:spAutoFit/>
          </a:bodyPr>
          <a:lstStyle/>
          <a:p>
            <a:r>
              <a:rPr lang="en-US" altLang="en-US" sz="1200" b="1" dirty="0"/>
              <a:t>Details available in SPE-180337-MS, SPE-180278-MS</a:t>
            </a:r>
          </a:p>
        </p:txBody>
      </p:sp>
    </p:spTree>
    <p:extLst>
      <p:ext uri="{BB962C8B-B14F-4D97-AF65-F5344CB8AC3E}">
        <p14:creationId xmlns:p14="http://schemas.microsoft.com/office/powerpoint/2010/main" val="762960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52400"/>
            <a:ext cx="7010400" cy="868363"/>
          </a:xfrm>
        </p:spPr>
        <p:txBody>
          <a:bodyPr/>
          <a:lstStyle/>
          <a:p>
            <a:r>
              <a:rPr lang="en-US" altLang="en-US" sz="4000" dirty="0"/>
              <a:t>Field Generated Foamed Cement</a:t>
            </a:r>
          </a:p>
        </p:txBody>
      </p:sp>
      <p:sp>
        <p:nvSpPr>
          <p:cNvPr id="25603" name="Slide Number Placeholder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687A37FD-8506-4909-AA07-7385A79AD9A2}" type="slidenum">
              <a:rPr lang="en-US" altLang="en-US" sz="1200" smtClean="0">
                <a:solidFill>
                  <a:srgbClr val="FFFFFF"/>
                </a:solidFill>
              </a:rPr>
              <a:pPr/>
              <a:t>17</a:t>
            </a:fld>
            <a:endParaRPr lang="en-US" altLang="en-US" sz="1200" dirty="0">
              <a:solidFill>
                <a:srgbClr val="FFFFFF"/>
              </a:solidFill>
            </a:endParaRPr>
          </a:p>
        </p:txBody>
      </p:sp>
      <p:pic>
        <p:nvPicPr>
          <p:cNvPr id="25604" name="Picture 2" descr="C:\Documents and Settings\Crandald\Desktop\D2-Movie-5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V="1">
            <a:off x="342539" y="970297"/>
            <a:ext cx="4962140" cy="3645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p:cNvSpPr>
            <a:spLocks noChangeArrowheads="1"/>
          </p:cNvSpPr>
          <p:nvPr/>
        </p:nvSpPr>
        <p:spPr bwMode="auto">
          <a:xfrm>
            <a:off x="0" y="4025862"/>
            <a:ext cx="52835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pPr algn="ctr">
              <a:spcBef>
                <a:spcPts val="600"/>
              </a:spcBef>
              <a:spcAft>
                <a:spcPts val="600"/>
              </a:spcAft>
            </a:pPr>
            <a:r>
              <a:rPr lang="en-US" altLang="en-US" sz="1600" dirty="0">
                <a:latin typeface="Times New Roman" panose="02020603050405020304" pitchFamily="18" charset="0"/>
                <a:cs typeface="Times New Roman" panose="02020603050405020304" pitchFamily="18" charset="0"/>
              </a:rPr>
              <a:t>Three dimensional (3-D) reconstruction of computed tomography scans of a pressurized field foamed cement </a:t>
            </a:r>
          </a:p>
        </p:txBody>
      </p:sp>
      <p:pic>
        <p:nvPicPr>
          <p:cNvPr id="7" name="D1_4 in from top - Industrial CT.avi">
            <a:hlinkClick r:id="" action="ppaction://media"/>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7079" y="1572091"/>
            <a:ext cx="3534521" cy="452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545" y="4770120"/>
            <a:ext cx="2238655"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descr="Y:\Karl Jarvis\2013 photos\2013 MedCt Training photos\2013 MedCt Training photos Lres\100_0268.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9674" y="4779962"/>
            <a:ext cx="2685119"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274638"/>
            <a:ext cx="6856413" cy="766762"/>
          </a:xfrm>
        </p:spPr>
        <p:txBody>
          <a:bodyPr/>
          <a:lstStyle/>
          <a:p>
            <a:r>
              <a:rPr lang="en-US" altLang="en-US" b="1" dirty="0">
                <a:cs typeface="Arial" panose="020B0604020202020204" pitchFamily="34" charset="0"/>
              </a:rPr>
              <a:t>Field Collection – CT Scans</a:t>
            </a:r>
            <a:endParaRPr lang="en-US" altLang="en-US" dirty="0"/>
          </a:p>
        </p:txBody>
      </p:sp>
      <p:sp>
        <p:nvSpPr>
          <p:cNvPr id="26627" name="Slide Number Placeholder 3"/>
          <p:cNvSpPr>
            <a:spLocks noGrp="1" noChangeArrowheads="1"/>
          </p:cNvSpPr>
          <p:nvPr>
            <p:ph type="sldNum" sz="quarter" idx="12"/>
          </p:nvPr>
        </p:nvSpPr>
        <p:spPr bwMode="auto">
          <a:xfrm>
            <a:off x="6553199" y="6356350"/>
            <a:ext cx="220404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729BA27B-C002-4865-B354-EAF1DA95EF5C}" type="slidenum">
              <a:rPr lang="en-US" altLang="en-US" sz="1200" smtClean="0">
                <a:solidFill>
                  <a:srgbClr val="FFFFFF"/>
                </a:solidFill>
              </a:rPr>
              <a:pPr/>
              <a:t>18</a:t>
            </a:fld>
            <a:endParaRPr lang="en-US" altLang="en-US" sz="1200" dirty="0">
              <a:solidFill>
                <a:srgbClr val="FFFFFF"/>
              </a:solidFill>
            </a:endParaRPr>
          </a:p>
        </p:txBody>
      </p:sp>
      <p:pic>
        <p:nvPicPr>
          <p:cNvPr id="26628" name="Picture 4" descr="C:\Documents and Settings\Crandald\Desktop\Foamed Cement\TRS #2 - Field Cement - Images\Full Medical XZ Montages\D1 - XZ Montage with Sca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647825"/>
            <a:ext cx="1919288"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9" name="Group 5"/>
          <p:cNvGrpSpPr>
            <a:grpSpLocks/>
          </p:cNvGrpSpPr>
          <p:nvPr/>
        </p:nvGrpSpPr>
        <p:grpSpPr bwMode="auto">
          <a:xfrm>
            <a:off x="7699375" y="5203825"/>
            <a:ext cx="1347788" cy="874713"/>
            <a:chOff x="7227886" y="4078527"/>
            <a:chExt cx="1640924" cy="1165915"/>
          </a:xfrm>
        </p:grpSpPr>
        <p:grpSp>
          <p:nvGrpSpPr>
            <p:cNvPr id="26641" name="Group 4"/>
            <p:cNvGrpSpPr>
              <a:grpSpLocks/>
            </p:cNvGrpSpPr>
            <p:nvPr/>
          </p:nvGrpSpPr>
          <p:grpSpPr bwMode="auto">
            <a:xfrm>
              <a:off x="7239000" y="4419600"/>
              <a:ext cx="1600200" cy="609600"/>
              <a:chOff x="7239000" y="4419600"/>
              <a:chExt cx="1600200" cy="609600"/>
            </a:xfrm>
          </p:grpSpPr>
          <p:pic>
            <p:nvPicPr>
              <p:cNvPr id="26644" name="Picture 19" descr="C:\Users\crandald\Desktop\Untitl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4563" y="4495800"/>
                <a:ext cx="146684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239482" y="4419203"/>
                <a:ext cx="1600335" cy="609407"/>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p:nvPr/>
            </p:nvSpPr>
            <p:spPr>
              <a:xfrm>
                <a:off x="7297465" y="4495379"/>
                <a:ext cx="1466974" cy="152352"/>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grpSp>
        <p:sp>
          <p:nvSpPr>
            <p:cNvPr id="26642" name="TextBox 5"/>
            <p:cNvSpPr txBox="1">
              <a:spLocks noChangeArrowheads="1"/>
            </p:cNvSpPr>
            <p:nvPr/>
          </p:nvSpPr>
          <p:spPr bwMode="auto">
            <a:xfrm>
              <a:off x="7268610" y="4546815"/>
              <a:ext cx="1600200" cy="69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latin typeface="Arial" panose="020B0604020202020204" pitchFamily="34" charset="0"/>
                  <a:ea typeface="ＭＳ Ｐゴシック" panose="020B0600070205080204" pitchFamily="34" charset="-128"/>
                </a:rPr>
                <a:t>Low        High</a:t>
              </a:r>
            </a:p>
          </p:txBody>
        </p:sp>
        <p:sp>
          <p:nvSpPr>
            <p:cNvPr id="26643" name="TextBox 5"/>
            <p:cNvSpPr txBox="1">
              <a:spLocks noChangeArrowheads="1"/>
            </p:cNvSpPr>
            <p:nvPr/>
          </p:nvSpPr>
          <p:spPr bwMode="auto">
            <a:xfrm>
              <a:off x="7227886" y="4078527"/>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dirty="0">
                  <a:latin typeface="Arial" panose="020B0604020202020204" pitchFamily="34" charset="0"/>
                  <a:ea typeface="ＭＳ Ｐゴシック" panose="020B0600070205080204" pitchFamily="34" charset="-128"/>
                </a:rPr>
                <a:t>CT Attenuation</a:t>
              </a:r>
            </a:p>
          </p:txBody>
        </p:sp>
      </p:grpSp>
      <p:sp>
        <p:nvSpPr>
          <p:cNvPr id="26630" name="TextBox 5"/>
          <p:cNvSpPr txBox="1">
            <a:spLocks noChangeArrowheads="1"/>
          </p:cNvSpPr>
          <p:nvPr/>
        </p:nvSpPr>
        <p:spPr bwMode="auto">
          <a:xfrm>
            <a:off x="990600" y="1074738"/>
            <a:ext cx="13112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latin typeface="Arial" panose="020B0604020202020204" pitchFamily="34" charset="0"/>
                <a:ea typeface="ＭＳ Ｐゴシック" panose="020B0600070205080204" pitchFamily="34" charset="-128"/>
              </a:rPr>
              <a:t>FC1 41.2% 310 psi</a:t>
            </a:r>
          </a:p>
        </p:txBody>
      </p:sp>
      <p:sp>
        <p:nvSpPr>
          <p:cNvPr id="26631" name="Rectangle 13"/>
          <p:cNvSpPr>
            <a:spLocks noChangeArrowheads="1"/>
          </p:cNvSpPr>
          <p:nvPr/>
        </p:nvSpPr>
        <p:spPr bwMode="auto">
          <a:xfrm>
            <a:off x="27434" y="6576297"/>
            <a:ext cx="91165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400" b="1" dirty="0"/>
              <a:t>Details available in SPE-170298-MS, SPE-180333-MS, SPE-180337-MS, SPE-180278-MS, OTC-25994-MS</a:t>
            </a:r>
          </a:p>
        </p:txBody>
      </p:sp>
      <p:sp>
        <p:nvSpPr>
          <p:cNvPr id="26632" name="TextBox 14"/>
          <p:cNvSpPr txBox="1">
            <a:spLocks noChangeArrowheads="1"/>
          </p:cNvSpPr>
          <p:nvPr/>
        </p:nvSpPr>
        <p:spPr bwMode="auto">
          <a:xfrm>
            <a:off x="1807984" y="5940246"/>
            <a:ext cx="47958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pPr algn="ctr"/>
            <a:r>
              <a:rPr lang="en-US" altLang="en-US" sz="1600" dirty="0">
                <a:cs typeface="Arial" panose="020B0604020202020204" pitchFamily="34" charset="0"/>
              </a:rPr>
              <a:t>Reconstructed medical CT images, </a:t>
            </a:r>
          </a:p>
          <a:p>
            <a:pPr algn="ctr"/>
            <a:r>
              <a:rPr lang="en-US" altLang="en-US" sz="1600" dirty="0">
                <a:cs typeface="Arial" panose="020B0604020202020204" pitchFamily="34" charset="0"/>
              </a:rPr>
              <a:t>False color montage of 5 cross sections X-Z plane</a:t>
            </a:r>
          </a:p>
        </p:txBody>
      </p:sp>
      <p:sp>
        <p:nvSpPr>
          <p:cNvPr id="26633" name="TextBox 5"/>
          <p:cNvSpPr txBox="1">
            <a:spLocks noChangeArrowheads="1"/>
          </p:cNvSpPr>
          <p:nvPr/>
        </p:nvSpPr>
        <p:spPr bwMode="auto">
          <a:xfrm>
            <a:off x="3365500" y="1066800"/>
            <a:ext cx="12827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latin typeface="Arial" panose="020B0604020202020204" pitchFamily="34" charset="0"/>
                <a:ea typeface="ＭＳ Ｐゴシック" panose="020B0600070205080204" pitchFamily="34" charset="-128"/>
              </a:rPr>
              <a:t>FC2 27.9%</a:t>
            </a:r>
          </a:p>
          <a:p>
            <a:pPr algn="ctr" eaLnBrk="1" hangingPunct="1">
              <a:spcBef>
                <a:spcPct val="0"/>
              </a:spcBef>
              <a:buFontTx/>
              <a:buNone/>
            </a:pPr>
            <a:r>
              <a:rPr lang="en-US" altLang="en-US" sz="1600" dirty="0">
                <a:latin typeface="Arial" panose="020B0604020202020204" pitchFamily="34" charset="0"/>
                <a:ea typeface="ＭＳ Ｐゴシック" panose="020B0600070205080204" pitchFamily="34" charset="-128"/>
              </a:rPr>
              <a:t>401 psi</a:t>
            </a:r>
          </a:p>
        </p:txBody>
      </p:sp>
      <p:grpSp>
        <p:nvGrpSpPr>
          <p:cNvPr id="26634" name="Group 16"/>
          <p:cNvGrpSpPr>
            <a:grpSpLocks/>
          </p:cNvGrpSpPr>
          <p:nvPr/>
        </p:nvGrpSpPr>
        <p:grpSpPr bwMode="auto">
          <a:xfrm>
            <a:off x="2971800" y="1635125"/>
            <a:ext cx="1981200" cy="4297363"/>
            <a:chOff x="3429000" y="1676400"/>
            <a:chExt cx="1981200" cy="4297680"/>
          </a:xfrm>
        </p:grpSpPr>
        <p:pic>
          <p:nvPicPr>
            <p:cNvPr id="26637" name="Picture 3" descr="E:\BH Field Foam Cement Medical\A4 - Images and xls\A4 Montage 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676400"/>
              <a:ext cx="1928975" cy="42976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6638" name="Group 6"/>
            <p:cNvGrpSpPr>
              <a:grpSpLocks/>
            </p:cNvGrpSpPr>
            <p:nvPr/>
          </p:nvGrpSpPr>
          <p:grpSpPr bwMode="auto">
            <a:xfrm>
              <a:off x="4970860" y="5681990"/>
              <a:ext cx="439340" cy="261610"/>
              <a:chOff x="7708433" y="5027097"/>
              <a:chExt cx="585133" cy="348289"/>
            </a:xfrm>
          </p:grpSpPr>
          <p:cxnSp>
            <p:nvCxnSpPr>
              <p:cNvPr id="20" name="Straight Connector 19"/>
              <p:cNvCxnSpPr/>
              <p:nvPr/>
            </p:nvCxnSpPr>
            <p:spPr>
              <a:xfrm>
                <a:off x="7819962" y="5035509"/>
                <a:ext cx="304460" cy="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640" name="TextBox 5"/>
              <p:cNvSpPr txBox="1">
                <a:spLocks noChangeArrowheads="1"/>
              </p:cNvSpPr>
              <p:nvPr/>
            </p:nvSpPr>
            <p:spPr bwMode="auto">
              <a:xfrm>
                <a:off x="7708433" y="5027097"/>
                <a:ext cx="585133" cy="34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100" dirty="0">
                    <a:latin typeface="Arial" panose="020B0604020202020204" pitchFamily="34" charset="0"/>
                    <a:ea typeface="ＭＳ Ｐゴシック" panose="020B0600070205080204" pitchFamily="34" charset="-128"/>
                  </a:rPr>
                  <a:t>2 in</a:t>
                </a:r>
              </a:p>
            </p:txBody>
          </p:sp>
        </p:grpSp>
      </p:grpSp>
      <p:pic>
        <p:nvPicPr>
          <p:cNvPr id="26635" name="Picture 21" descr="E:\Haliburton FFC Medical\FFC_Hal-1\XZ Montage FFC_Hal-1 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1647825"/>
            <a:ext cx="2135188"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TextBox 5"/>
          <p:cNvSpPr txBox="1">
            <a:spLocks noChangeArrowheads="1"/>
          </p:cNvSpPr>
          <p:nvPr/>
        </p:nvSpPr>
        <p:spPr bwMode="auto">
          <a:xfrm>
            <a:off x="5943600" y="1063625"/>
            <a:ext cx="1168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latin typeface="Arial" panose="020B0604020202020204" pitchFamily="34" charset="0"/>
                <a:ea typeface="ＭＳ Ｐゴシック" panose="020B0600070205080204" pitchFamily="34" charset="-128"/>
              </a:rPr>
              <a:t>FC3 8.3% 505 psi</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971800" y="6486168"/>
            <a:ext cx="3001143" cy="276999"/>
          </a:xfrm>
          <a:prstGeom prst="rect">
            <a:avLst/>
          </a:prstGeom>
          <a:noFill/>
        </p:spPr>
        <p:txBody>
          <a:bodyPr wrap="none" rtlCol="0">
            <a:spAutoFit/>
          </a:bodyPr>
          <a:lstStyle/>
          <a:p>
            <a:pPr algn="ctr"/>
            <a:r>
              <a:rPr lang="en-US" sz="1200" dirty="0"/>
              <a:t>Real Bubble Suspensions (~30% Quality)</a:t>
            </a:r>
          </a:p>
        </p:txBody>
      </p:sp>
      <p:sp>
        <p:nvSpPr>
          <p:cNvPr id="26" name="Title 1"/>
          <p:cNvSpPr>
            <a:spLocks noGrp="1"/>
          </p:cNvSpPr>
          <p:nvPr>
            <p:ph type="title"/>
          </p:nvPr>
        </p:nvSpPr>
        <p:spPr>
          <a:xfrm>
            <a:off x="662371" y="132187"/>
            <a:ext cx="7772400" cy="1034349"/>
          </a:xfrm>
        </p:spPr>
        <p:txBody>
          <a:bodyPr/>
          <a:lstStyle/>
          <a:p>
            <a:r>
              <a:rPr lang="en-US" dirty="0"/>
              <a:t>Structuring BSD</a:t>
            </a:r>
          </a:p>
        </p:txBody>
      </p:sp>
      <p:sp>
        <p:nvSpPr>
          <p:cNvPr id="28" name="TextBox 27"/>
          <p:cNvSpPr txBox="1"/>
          <p:nvPr/>
        </p:nvSpPr>
        <p:spPr>
          <a:xfrm>
            <a:off x="1595975" y="5713143"/>
            <a:ext cx="2286000" cy="461665"/>
          </a:xfrm>
          <a:prstGeom prst="rect">
            <a:avLst/>
          </a:prstGeom>
          <a:solidFill>
            <a:schemeClr val="bg1"/>
          </a:solidFill>
        </p:spPr>
        <p:txBody>
          <a:bodyPr wrap="square" rtlCol="0">
            <a:spAutoFit/>
          </a:bodyPr>
          <a:lstStyle/>
          <a:p>
            <a:endParaRPr lang="en-US" dirty="0"/>
          </a:p>
        </p:txBody>
      </p:sp>
      <p:grpSp>
        <p:nvGrpSpPr>
          <p:cNvPr id="35" name="Group 34"/>
          <p:cNvGrpSpPr/>
          <p:nvPr/>
        </p:nvGrpSpPr>
        <p:grpSpPr>
          <a:xfrm>
            <a:off x="1715036" y="5865689"/>
            <a:ext cx="2047875" cy="221933"/>
            <a:chOff x="0" y="0"/>
            <a:chExt cx="2730500" cy="295910"/>
          </a:xfrm>
        </p:grpSpPr>
        <p:grpSp>
          <p:nvGrpSpPr>
            <p:cNvPr id="36" name="Group 35"/>
            <p:cNvGrpSpPr/>
            <p:nvPr/>
          </p:nvGrpSpPr>
          <p:grpSpPr>
            <a:xfrm>
              <a:off x="0" y="0"/>
              <a:ext cx="2730500" cy="281939"/>
              <a:chOff x="0" y="-97211"/>
              <a:chExt cx="3068320" cy="472976"/>
            </a:xfrm>
          </p:grpSpPr>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56347" y="-946467"/>
                <a:ext cx="282575" cy="2263140"/>
              </a:xfrm>
              <a:prstGeom prst="rect">
                <a:avLst/>
              </a:prstGeom>
            </p:spPr>
          </p:pic>
          <p:sp>
            <p:nvSpPr>
              <p:cNvPr id="39" name="Text Box 608"/>
              <p:cNvSpPr txBox="1"/>
              <p:nvPr/>
            </p:nvSpPr>
            <p:spPr>
              <a:xfrm>
                <a:off x="0" y="-97211"/>
                <a:ext cx="342900" cy="4572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nSpc>
                    <a:spcPct val="115000"/>
                  </a:lnSpc>
                  <a:spcAft>
                    <a:spcPts val="750"/>
                  </a:spcAft>
                </a:pPr>
                <a:r>
                  <a:rPr lang="en-US" sz="1050" b="1" dirty="0">
                    <a:latin typeface="Calibri"/>
                    <a:ea typeface="ＭＳ ゴシック"/>
                    <a:cs typeface="Times New Roman"/>
                  </a:rPr>
                  <a:t>0</a:t>
                </a:r>
                <a:endParaRPr lang="en-US" sz="825" dirty="0">
                  <a:latin typeface="Calibri"/>
                  <a:ea typeface="ＭＳ ゴシック"/>
                  <a:cs typeface="Times New Roman"/>
                </a:endParaRPr>
              </a:p>
            </p:txBody>
          </p:sp>
          <p:sp>
            <p:nvSpPr>
              <p:cNvPr id="40" name="Text Box 609"/>
              <p:cNvSpPr txBox="1"/>
              <p:nvPr/>
            </p:nvSpPr>
            <p:spPr>
              <a:xfrm>
                <a:off x="2496820" y="-81435"/>
                <a:ext cx="571500" cy="4572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nSpc>
                    <a:spcPct val="115000"/>
                  </a:lnSpc>
                  <a:spcAft>
                    <a:spcPts val="750"/>
                  </a:spcAft>
                </a:pPr>
                <a:r>
                  <a:rPr lang="en-US" sz="1050" b="1" dirty="0">
                    <a:latin typeface="Calibri"/>
                    <a:ea typeface="ＭＳ ゴシック"/>
                    <a:cs typeface="Times New Roman"/>
                  </a:rPr>
                  <a:t>11</a:t>
                </a:r>
                <a:endParaRPr lang="en-US" sz="825" dirty="0">
                  <a:latin typeface="Calibri"/>
                  <a:ea typeface="ＭＳ ゴシック"/>
                  <a:cs typeface="Times New Roman"/>
                </a:endParaRPr>
              </a:p>
            </p:txBody>
          </p:sp>
        </p:grpSp>
        <p:sp>
          <p:nvSpPr>
            <p:cNvPr id="37" name="Text Box 610"/>
            <p:cNvSpPr txBox="1"/>
            <p:nvPr/>
          </p:nvSpPr>
          <p:spPr>
            <a:xfrm>
              <a:off x="333375" y="22860"/>
              <a:ext cx="1830705" cy="27305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ctr">
                <a:lnSpc>
                  <a:spcPct val="115000"/>
                </a:lnSpc>
                <a:spcAft>
                  <a:spcPts val="750"/>
                </a:spcAft>
              </a:pPr>
              <a:r>
                <a:rPr lang="en-US" sz="900" b="1" dirty="0">
                  <a:latin typeface="Calibri"/>
                  <a:ea typeface="ＭＳ ゴシック"/>
                  <a:cs typeface="Times New Roman"/>
                </a:rPr>
                <a:t>Bubble Radius</a:t>
              </a:r>
              <a:endParaRPr lang="en-US" sz="825" dirty="0">
                <a:latin typeface="Calibri"/>
                <a:ea typeface="ＭＳ ゴシック"/>
                <a:cs typeface="Times New Roman"/>
              </a:endParaRPr>
            </a:p>
          </p:txBody>
        </p:sp>
      </p:gr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311" y="1309218"/>
            <a:ext cx="3216879" cy="4572000"/>
          </a:xfrm>
          <a:prstGeom prst="rect">
            <a:avLst/>
          </a:prstGeom>
        </p:spPr>
      </p:pic>
      <p:sp>
        <p:nvSpPr>
          <p:cNvPr id="42" name="TextBox 41"/>
          <p:cNvSpPr txBox="1"/>
          <p:nvPr/>
        </p:nvSpPr>
        <p:spPr>
          <a:xfrm>
            <a:off x="1795887" y="1033674"/>
            <a:ext cx="1871025" cy="276999"/>
          </a:xfrm>
          <a:prstGeom prst="rect">
            <a:avLst/>
          </a:prstGeom>
          <a:noFill/>
        </p:spPr>
        <p:txBody>
          <a:bodyPr wrap="none" rtlCol="0">
            <a:spAutoFit/>
          </a:bodyPr>
          <a:lstStyle/>
          <a:p>
            <a:pPr algn="ctr"/>
            <a:r>
              <a:rPr lang="en-US" sz="1200" dirty="0"/>
              <a:t>Bubble Size Comparison</a:t>
            </a:r>
          </a:p>
        </p:txBody>
      </p:sp>
      <p:sp>
        <p:nvSpPr>
          <p:cNvPr id="43" name="TextBox 42"/>
          <p:cNvSpPr txBox="1"/>
          <p:nvPr/>
        </p:nvSpPr>
        <p:spPr>
          <a:xfrm>
            <a:off x="5671916" y="1007406"/>
            <a:ext cx="1795684" cy="276999"/>
          </a:xfrm>
          <a:prstGeom prst="rect">
            <a:avLst/>
          </a:prstGeom>
          <a:noFill/>
        </p:spPr>
        <p:txBody>
          <a:bodyPr wrap="none" rtlCol="0">
            <a:spAutoFit/>
          </a:bodyPr>
          <a:lstStyle/>
          <a:p>
            <a:pPr algn="ctr"/>
            <a:r>
              <a:rPr lang="en-US" sz="1200" dirty="0"/>
              <a:t>Structuring Comparison</a:t>
            </a:r>
          </a:p>
        </p:txBody>
      </p:sp>
      <p:sp>
        <p:nvSpPr>
          <p:cNvPr id="25" name="Rectangle 24"/>
          <p:cNvSpPr/>
          <p:nvPr/>
        </p:nvSpPr>
        <p:spPr>
          <a:xfrm>
            <a:off x="946144" y="2895600"/>
            <a:ext cx="3403420" cy="290545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4" name="Rectangle 43"/>
          <p:cNvSpPr/>
          <p:nvPr/>
        </p:nvSpPr>
        <p:spPr>
          <a:xfrm>
            <a:off x="68991" y="3733800"/>
            <a:ext cx="974101" cy="738664"/>
          </a:xfrm>
          <a:prstGeom prst="rect">
            <a:avLst/>
          </a:prstGeom>
        </p:spPr>
        <p:txBody>
          <a:bodyPr wrap="square">
            <a:spAutoFit/>
          </a:bodyPr>
          <a:lstStyle/>
          <a:p>
            <a:r>
              <a:rPr lang="en-US" sz="1400" dirty="0"/>
              <a:t>Similar Size Bubbles</a:t>
            </a:r>
          </a:p>
        </p:txBody>
      </p:sp>
      <p:sp>
        <p:nvSpPr>
          <p:cNvPr id="45" name="TextBox 44"/>
          <p:cNvSpPr txBox="1"/>
          <p:nvPr/>
        </p:nvSpPr>
        <p:spPr>
          <a:xfrm>
            <a:off x="5307900" y="5759422"/>
            <a:ext cx="2286000" cy="461665"/>
          </a:xfrm>
          <a:prstGeom prst="rect">
            <a:avLst/>
          </a:prstGeom>
          <a:solidFill>
            <a:schemeClr val="bg1"/>
          </a:solidFill>
        </p:spPr>
        <p:txBody>
          <a:bodyPr wrap="square" rtlCol="0">
            <a:spAutoFit/>
          </a:bodyPr>
          <a:lstStyle/>
          <a:p>
            <a:endParaRPr lang="en-US" dirty="0"/>
          </a:p>
        </p:txBody>
      </p:sp>
      <p:sp>
        <p:nvSpPr>
          <p:cNvPr id="46" name="Rectangle 45"/>
          <p:cNvSpPr/>
          <p:nvPr/>
        </p:nvSpPr>
        <p:spPr bwMode="auto">
          <a:xfrm>
            <a:off x="4846320" y="1304996"/>
            <a:ext cx="3218688" cy="4572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Arial" charset="0"/>
              <a:ea typeface="ヒラギノ角ゴ Pro W3" pitchFamily="8" charset="-128"/>
            </a:endParaRPr>
          </a:p>
        </p:txBody>
      </p:sp>
      <p:grpSp>
        <p:nvGrpSpPr>
          <p:cNvPr id="47" name="Group 46"/>
          <p:cNvGrpSpPr>
            <a:grpSpLocks noChangeAspect="1"/>
          </p:cNvGrpSpPr>
          <p:nvPr/>
        </p:nvGrpSpPr>
        <p:grpSpPr>
          <a:xfrm>
            <a:off x="4979712" y="1355375"/>
            <a:ext cx="2950613" cy="4480560"/>
            <a:chOff x="5307246" y="1260982"/>
            <a:chExt cx="3230402" cy="4964548"/>
          </a:xfrm>
        </p:grpSpPr>
        <p:pic>
          <p:nvPicPr>
            <p:cNvPr id="48" name="Picture 47"/>
            <p:cNvPicPr>
              <a:picLocks noChangeAspect="1"/>
            </p:cNvPicPr>
            <p:nvPr/>
          </p:nvPicPr>
          <p:blipFill rotWithShape="1">
            <a:blip r:embed="rId5" cstate="print">
              <a:extLst>
                <a:ext uri="{28A0092B-C50C-407E-A947-70E740481C1C}">
                  <a14:useLocalDpi xmlns:a14="http://schemas.microsoft.com/office/drawing/2010/main" val="0"/>
                </a:ext>
              </a:extLst>
            </a:blip>
            <a:srcRect l="1094" t="19078" r="69194" b="28856"/>
            <a:stretch/>
          </p:blipFill>
          <p:spPr>
            <a:xfrm>
              <a:off x="5315990" y="1260982"/>
              <a:ext cx="3205480" cy="1583770"/>
            </a:xfrm>
            <a:prstGeom prst="rect">
              <a:avLst/>
            </a:prstGeom>
            <a:ln>
              <a:solidFill>
                <a:schemeClr val="tx1"/>
              </a:solidFill>
            </a:ln>
          </p:spPr>
        </p:pic>
        <p:pic>
          <p:nvPicPr>
            <p:cNvPr id="49" name="Picture 48"/>
            <p:cNvPicPr>
              <a:picLocks noChangeAspect="1"/>
            </p:cNvPicPr>
            <p:nvPr/>
          </p:nvPicPr>
          <p:blipFill rotWithShape="1">
            <a:blip r:embed="rId5" cstate="print">
              <a:extLst>
                <a:ext uri="{28A0092B-C50C-407E-A947-70E740481C1C}">
                  <a14:useLocalDpi xmlns:a14="http://schemas.microsoft.com/office/drawing/2010/main" val="0"/>
                </a:ext>
              </a:extLst>
            </a:blip>
            <a:srcRect l="34071" t="19078" r="35965" b="28856"/>
            <a:stretch/>
          </p:blipFill>
          <p:spPr>
            <a:xfrm>
              <a:off x="5307246" y="2939665"/>
              <a:ext cx="3210992" cy="1573184"/>
            </a:xfrm>
            <a:prstGeom prst="rect">
              <a:avLst/>
            </a:prstGeom>
            <a:ln>
              <a:solidFill>
                <a:schemeClr val="tx1"/>
              </a:solidFill>
            </a:ln>
          </p:spPr>
        </p:pic>
        <p:pic>
          <p:nvPicPr>
            <p:cNvPr id="50" name="Picture 49"/>
            <p:cNvPicPr>
              <a:picLocks noChangeAspect="1"/>
            </p:cNvPicPr>
            <p:nvPr/>
          </p:nvPicPr>
          <p:blipFill rotWithShape="1">
            <a:blip r:embed="rId5" cstate="print">
              <a:extLst>
                <a:ext uri="{28A0092B-C50C-407E-A947-70E740481C1C}">
                  <a14:useLocalDpi xmlns:a14="http://schemas.microsoft.com/office/drawing/2010/main" val="0"/>
                </a:ext>
              </a:extLst>
            </a:blip>
            <a:srcRect l="67826" t="19078" r="2520" b="28856"/>
            <a:stretch/>
          </p:blipFill>
          <p:spPr>
            <a:xfrm>
              <a:off x="5312619" y="4628944"/>
              <a:ext cx="3225029" cy="1596586"/>
            </a:xfrm>
            <a:prstGeom prst="rect">
              <a:avLst/>
            </a:prstGeom>
            <a:ln>
              <a:solidFill>
                <a:schemeClr val="tx1"/>
              </a:solidFill>
            </a:ln>
          </p:spPr>
        </p:pic>
      </p:grpSp>
      <p:grpSp>
        <p:nvGrpSpPr>
          <p:cNvPr id="52" name="Group 51"/>
          <p:cNvGrpSpPr/>
          <p:nvPr/>
        </p:nvGrpSpPr>
        <p:grpSpPr>
          <a:xfrm>
            <a:off x="5404017" y="5906647"/>
            <a:ext cx="2047875" cy="221933"/>
            <a:chOff x="0" y="0"/>
            <a:chExt cx="2730500" cy="295910"/>
          </a:xfrm>
        </p:grpSpPr>
        <p:grpSp>
          <p:nvGrpSpPr>
            <p:cNvPr id="53" name="Group 52"/>
            <p:cNvGrpSpPr/>
            <p:nvPr/>
          </p:nvGrpSpPr>
          <p:grpSpPr>
            <a:xfrm>
              <a:off x="0" y="0"/>
              <a:ext cx="2730500" cy="281939"/>
              <a:chOff x="0" y="-97211"/>
              <a:chExt cx="3068320" cy="472976"/>
            </a:xfrm>
          </p:grpSpPr>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56347" y="-946467"/>
                <a:ext cx="282575" cy="2263140"/>
              </a:xfrm>
              <a:prstGeom prst="rect">
                <a:avLst/>
              </a:prstGeom>
            </p:spPr>
          </p:pic>
          <p:sp>
            <p:nvSpPr>
              <p:cNvPr id="56" name="Text Box 608"/>
              <p:cNvSpPr txBox="1"/>
              <p:nvPr/>
            </p:nvSpPr>
            <p:spPr>
              <a:xfrm>
                <a:off x="0" y="-97211"/>
                <a:ext cx="342900" cy="4572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nSpc>
                    <a:spcPct val="115000"/>
                  </a:lnSpc>
                  <a:spcAft>
                    <a:spcPts val="750"/>
                  </a:spcAft>
                </a:pPr>
                <a:r>
                  <a:rPr lang="en-US" sz="1050" b="1" dirty="0">
                    <a:latin typeface="Calibri"/>
                    <a:ea typeface="ＭＳ ゴシック"/>
                    <a:cs typeface="Times New Roman"/>
                  </a:rPr>
                  <a:t>3</a:t>
                </a:r>
                <a:endParaRPr lang="en-US" sz="825" dirty="0">
                  <a:latin typeface="Calibri"/>
                  <a:ea typeface="ＭＳ ゴシック"/>
                  <a:cs typeface="Times New Roman"/>
                </a:endParaRPr>
              </a:p>
            </p:txBody>
          </p:sp>
          <p:sp>
            <p:nvSpPr>
              <p:cNvPr id="57" name="Text Box 609"/>
              <p:cNvSpPr txBox="1"/>
              <p:nvPr/>
            </p:nvSpPr>
            <p:spPr>
              <a:xfrm>
                <a:off x="2496820" y="-81435"/>
                <a:ext cx="571500" cy="4572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nSpc>
                    <a:spcPct val="115000"/>
                  </a:lnSpc>
                  <a:spcAft>
                    <a:spcPts val="750"/>
                  </a:spcAft>
                </a:pPr>
                <a:r>
                  <a:rPr lang="en-US" sz="1050" b="1" dirty="0">
                    <a:latin typeface="Calibri"/>
                    <a:ea typeface="ＭＳ ゴシック"/>
                    <a:cs typeface="Times New Roman"/>
                  </a:rPr>
                  <a:t>38</a:t>
                </a:r>
                <a:endParaRPr lang="en-US" sz="825" dirty="0">
                  <a:latin typeface="Calibri"/>
                  <a:ea typeface="ＭＳ ゴシック"/>
                  <a:cs typeface="Times New Roman"/>
                </a:endParaRPr>
              </a:p>
            </p:txBody>
          </p:sp>
        </p:grpSp>
        <p:sp>
          <p:nvSpPr>
            <p:cNvPr id="54" name="Text Box 610"/>
            <p:cNvSpPr txBox="1"/>
            <p:nvPr/>
          </p:nvSpPr>
          <p:spPr>
            <a:xfrm>
              <a:off x="333375" y="22860"/>
              <a:ext cx="1830705" cy="27305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ctr">
                <a:lnSpc>
                  <a:spcPct val="115000"/>
                </a:lnSpc>
                <a:spcAft>
                  <a:spcPts val="750"/>
                </a:spcAft>
              </a:pPr>
              <a:r>
                <a:rPr lang="en-US" sz="900" b="1" dirty="0">
                  <a:latin typeface="Calibri"/>
                  <a:ea typeface="ＭＳ ゴシック"/>
                  <a:cs typeface="Times New Roman"/>
                </a:rPr>
                <a:t>Neighbors</a:t>
              </a:r>
              <a:endParaRPr lang="en-US" sz="825" dirty="0">
                <a:latin typeface="Calibri"/>
                <a:ea typeface="ＭＳ ゴシック"/>
                <a:cs typeface="Times New Roman"/>
              </a:endParaRPr>
            </a:p>
          </p:txBody>
        </p:sp>
      </p:grpSp>
    </p:spTree>
    <p:extLst>
      <p:ext uri="{BB962C8B-B14F-4D97-AF65-F5344CB8AC3E}">
        <p14:creationId xmlns:p14="http://schemas.microsoft.com/office/powerpoint/2010/main" val="377604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0"/>
          <p:cNvSpPr txBox="1">
            <a:spLocks noChangeArrowheads="1"/>
          </p:cNvSpPr>
          <p:nvPr/>
        </p:nvSpPr>
        <p:spPr bwMode="auto">
          <a:xfrm>
            <a:off x="2133600" y="5791200"/>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solidFill>
                  <a:schemeClr val="tx2"/>
                </a:solidFill>
                <a:latin typeface="Arial Narrow Bold" panose="020B0706020202030204" pitchFamily="34" charset="0"/>
              </a:rPr>
              <a:t>Society of Petroleum Engineers Distinguished Lecturer Program</a:t>
            </a:r>
          </a:p>
          <a:p>
            <a:pPr>
              <a:spcBef>
                <a:spcPct val="0"/>
              </a:spcBef>
              <a:buFontTx/>
              <a:buNone/>
            </a:pPr>
            <a:r>
              <a:rPr lang="en-US" altLang="en-US" sz="1200" dirty="0">
                <a:solidFill>
                  <a:schemeClr val="tx2"/>
                </a:solidFill>
                <a:latin typeface="Arial Narrow Bold" panose="020B0706020202030204" pitchFamily="34" charset="0"/>
              </a:rPr>
              <a:t>www.spe.org/dl</a:t>
            </a:r>
          </a:p>
        </p:txBody>
      </p:sp>
      <p:sp>
        <p:nvSpPr>
          <p:cNvPr id="819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D53349D-C22B-4F37-8630-D3058B515109}" type="slidenum">
              <a:rPr lang="en-US" altLang="en-US" sz="1400" smtClean="0">
                <a:solidFill>
                  <a:schemeClr val="bg1"/>
                </a:solidFill>
                <a:latin typeface="Arial" panose="020B0604020202020204" pitchFamily="34" charset="0"/>
              </a:rPr>
              <a:pPr>
                <a:spcBef>
                  <a:spcPct val="0"/>
                </a:spcBef>
                <a:buFontTx/>
                <a:buNone/>
              </a:pPr>
              <a:t>2</a:t>
            </a:fld>
            <a:endParaRPr lang="en-US" altLang="en-US" sz="1400" dirty="0">
              <a:solidFill>
                <a:schemeClr val="bg1"/>
              </a:solidFill>
              <a:latin typeface="Arial" panose="020B0604020202020204" pitchFamily="34" charset="0"/>
            </a:endParaRPr>
          </a:p>
        </p:txBody>
      </p:sp>
      <p:pic>
        <p:nvPicPr>
          <p:cNvPr id="8196" name="Picture 9" descr="SPEInt_BW_Rev_Alpha.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00"/>
            <a:ext cx="147955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6"/>
          <p:cNvSpPr>
            <a:spLocks noChangeArrowheads="1"/>
          </p:cNvSpPr>
          <p:nvPr/>
        </p:nvSpPr>
        <p:spPr bwMode="auto">
          <a:xfrm>
            <a:off x="2133600" y="3524250"/>
            <a:ext cx="6643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dirty="0">
                <a:solidFill>
                  <a:schemeClr val="tx2"/>
                </a:solidFill>
                <a:latin typeface="+mn-lt"/>
              </a:rPr>
              <a:t>Barbara G. Kutchko, PhD</a:t>
            </a:r>
          </a:p>
          <a:p>
            <a:pPr>
              <a:spcBef>
                <a:spcPct val="0"/>
              </a:spcBef>
              <a:buFontTx/>
              <a:buNone/>
            </a:pPr>
            <a:r>
              <a:rPr lang="en-US" altLang="en-US" sz="2400" b="1" dirty="0">
                <a:solidFill>
                  <a:schemeClr val="tx2"/>
                </a:solidFill>
                <a:latin typeface="+mn-lt"/>
              </a:rPr>
              <a:t>US Department of Energy</a:t>
            </a:r>
          </a:p>
          <a:p>
            <a:pPr>
              <a:spcBef>
                <a:spcPct val="0"/>
              </a:spcBef>
              <a:buFontTx/>
              <a:buNone/>
            </a:pPr>
            <a:r>
              <a:rPr lang="en-US" altLang="en-US" sz="2400" b="1" dirty="0">
                <a:solidFill>
                  <a:schemeClr val="tx2"/>
                </a:solidFill>
                <a:latin typeface="+mn-lt"/>
              </a:rPr>
              <a:t>National Energy Technology Laboratory</a:t>
            </a:r>
          </a:p>
        </p:txBody>
      </p:sp>
      <p:sp>
        <p:nvSpPr>
          <p:cNvPr id="8198" name="TextBox 1"/>
          <p:cNvSpPr txBox="1">
            <a:spLocks noChangeArrowheads="1"/>
          </p:cNvSpPr>
          <p:nvPr/>
        </p:nvSpPr>
        <p:spPr bwMode="auto">
          <a:xfrm>
            <a:off x="762000" y="2057400"/>
            <a:ext cx="777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US" altLang="en-US" b="1" dirty="0"/>
              <a:t>The New Science Behind Foamed Cement</a:t>
            </a:r>
          </a:p>
        </p:txBody>
      </p:sp>
      <p:pic>
        <p:nvPicPr>
          <p:cNvPr id="7" name="Picture 6">
            <a:extLst>
              <a:ext uri="{FF2B5EF4-FFF2-40B4-BE49-F238E27FC236}">
                <a16:creationId xmlns:a16="http://schemas.microsoft.com/office/drawing/2014/main" xmlns="" id="{13F8E8B9-3075-4F9A-953A-DBB5D80A9E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57200"/>
            <a:ext cx="5486400" cy="80803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6925" y="76200"/>
            <a:ext cx="6836875" cy="1143000"/>
          </a:xfrm>
        </p:spPr>
        <p:txBody>
          <a:bodyPr/>
          <a:lstStyle/>
          <a:p>
            <a:r>
              <a:rPr lang="en-US" dirty="0"/>
              <a:t>Summary and Conclusions</a:t>
            </a:r>
          </a:p>
        </p:txBody>
      </p:sp>
      <p:sp>
        <p:nvSpPr>
          <p:cNvPr id="5" name="Content Placeholder 4"/>
          <p:cNvSpPr>
            <a:spLocks noGrp="1"/>
          </p:cNvSpPr>
          <p:nvPr>
            <p:ph idx="1"/>
          </p:nvPr>
        </p:nvSpPr>
        <p:spPr>
          <a:xfrm>
            <a:off x="304800" y="1066800"/>
            <a:ext cx="6019800" cy="5181600"/>
          </a:xfrm>
        </p:spPr>
        <p:txBody>
          <a:bodyPr/>
          <a:lstStyle/>
          <a:p>
            <a:pPr marL="285750" indent="-285750" eaLnBrk="1" hangingPunct="1">
              <a:defRPr/>
            </a:pPr>
            <a:r>
              <a:rPr lang="en-US" altLang="en-US" sz="2000" dirty="0" smtClean="0">
                <a:cs typeface="Arial" charset="0"/>
              </a:rPr>
              <a:t>Field-generated: smaller </a:t>
            </a:r>
            <a:r>
              <a:rPr lang="en-US" altLang="en-US" sz="2000" dirty="0">
                <a:cs typeface="Arial" charset="0"/>
              </a:rPr>
              <a:t>bubble size, lower permeability, and increased strength </a:t>
            </a:r>
          </a:p>
          <a:p>
            <a:pPr marL="685800" lvl="1" eaLnBrk="1" hangingPunct="1">
              <a:defRPr/>
            </a:pPr>
            <a:r>
              <a:rPr lang="en-US" altLang="en-US" sz="2000" dirty="0" smtClean="0">
                <a:cs typeface="Times New Roman" panose="02020603050405020304" pitchFamily="18" charset="0"/>
              </a:rPr>
              <a:t>Observed </a:t>
            </a:r>
            <a:r>
              <a:rPr lang="en-US" altLang="en-US" sz="2000" dirty="0">
                <a:cs typeface="Times New Roman" panose="02020603050405020304" pitchFamily="18" charset="0"/>
              </a:rPr>
              <a:t>a strong relationship between the distribution of the bubbles and </a:t>
            </a:r>
            <a:r>
              <a:rPr lang="en-US" altLang="en-US" sz="2000" b="1" dirty="0">
                <a:cs typeface="Times New Roman" panose="02020603050405020304" pitchFamily="18" charset="0"/>
              </a:rPr>
              <a:t>flow</a:t>
            </a:r>
            <a:r>
              <a:rPr lang="en-US" altLang="en-US" sz="2000" dirty="0">
                <a:cs typeface="Times New Roman" panose="02020603050405020304" pitchFamily="18" charset="0"/>
              </a:rPr>
              <a:t> of the cement </a:t>
            </a:r>
            <a:r>
              <a:rPr lang="en-US" altLang="en-US" sz="2000" dirty="0" smtClean="0">
                <a:cs typeface="Times New Roman" panose="02020603050405020304" pitchFamily="18" charset="0"/>
              </a:rPr>
              <a:t>slurry</a:t>
            </a:r>
          </a:p>
          <a:p>
            <a:pPr marL="685800" lvl="1" eaLnBrk="1" hangingPunct="1">
              <a:defRPr/>
            </a:pPr>
            <a:r>
              <a:rPr lang="en-US" altLang="en-US" sz="2000" dirty="0" smtClean="0">
                <a:cs typeface="Times New Roman" panose="02020603050405020304" pitchFamily="18" charset="0"/>
              </a:rPr>
              <a:t>Observed </a:t>
            </a:r>
            <a:r>
              <a:rPr lang="en-US" altLang="en-US" sz="2000" dirty="0">
                <a:cs typeface="Times New Roman" panose="02020603050405020304" pitchFamily="18" charset="0"/>
              </a:rPr>
              <a:t>a strong relationship between the size of the bubbles and curing </a:t>
            </a:r>
            <a:r>
              <a:rPr lang="en-US" altLang="en-US" sz="2000" b="1" dirty="0">
                <a:cs typeface="Times New Roman" panose="02020603050405020304" pitchFamily="18" charset="0"/>
              </a:rPr>
              <a:t>pressure</a:t>
            </a:r>
            <a:endParaRPr lang="en-US" altLang="en-US" sz="2000" dirty="0"/>
          </a:p>
          <a:p>
            <a:endParaRPr lang="en-US" sz="2000" dirty="0"/>
          </a:p>
          <a:p>
            <a:r>
              <a:rPr lang="en-US" sz="2000" dirty="0"/>
              <a:t>Properly-executed foamed cementing methods examined during this project all provided better material properties than </a:t>
            </a:r>
            <a:r>
              <a:rPr lang="en-US" sz="2000" dirty="0" smtClean="0"/>
              <a:t>previously thought </a:t>
            </a:r>
          </a:p>
          <a:p>
            <a:endParaRPr lang="en-US" sz="2000" dirty="0" smtClean="0"/>
          </a:p>
          <a:p>
            <a:r>
              <a:rPr lang="en-US" altLang="en-US" sz="2000" dirty="0" smtClean="0">
                <a:cs typeface="Arial" charset="0"/>
              </a:rPr>
              <a:t>If </a:t>
            </a:r>
            <a:r>
              <a:rPr lang="en-US" altLang="en-US" sz="2000" dirty="0">
                <a:cs typeface="Arial" charset="0"/>
              </a:rPr>
              <a:t>an atmospherically-generated foamed cement sample exhibits acceptable foam </a:t>
            </a:r>
            <a:r>
              <a:rPr lang="en-US" altLang="en-US" sz="2000" dirty="0" smtClean="0">
                <a:cs typeface="Arial" charset="0"/>
              </a:rPr>
              <a:t>stability, </a:t>
            </a:r>
            <a:r>
              <a:rPr lang="en-US" altLang="en-US" sz="2000" dirty="0">
                <a:cs typeface="Arial" charset="0"/>
              </a:rPr>
              <a:t>a foamed cement slurry of the same design and nitrogen fraction will be acceptable for use in well cementing operations.</a:t>
            </a:r>
          </a:p>
          <a:p>
            <a:pPr marL="0" indent="0" eaLnBrk="1" hangingPunct="1">
              <a:buNone/>
            </a:pPr>
            <a:endParaRPr lang="en-US" sz="2000" dirty="0">
              <a:solidFill>
                <a:schemeClr val="bg1"/>
              </a:solidFill>
            </a:endParaRPr>
          </a:p>
        </p:txBody>
      </p:sp>
      <p:sp>
        <p:nvSpPr>
          <p:cNvPr id="3" name="Slide Number Placeholder 2"/>
          <p:cNvSpPr>
            <a:spLocks noGrp="1"/>
          </p:cNvSpPr>
          <p:nvPr>
            <p:ph type="sldNum" sz="quarter" idx="12"/>
          </p:nvPr>
        </p:nvSpPr>
        <p:spPr/>
        <p:txBody>
          <a:bodyPr/>
          <a:lstStyle/>
          <a:p>
            <a:pPr>
              <a:defRPr/>
            </a:pPr>
            <a:fld id="{433D55EE-DB0D-4A8A-B549-BC0698155292}" type="slidenum">
              <a:rPr lang="en-US" smtClean="0"/>
              <a:pPr>
                <a:defRPr/>
              </a:pPr>
              <a:t>20</a:t>
            </a:fld>
            <a:endParaRPr lang="en-US" dirty="0"/>
          </a:p>
        </p:txBody>
      </p:sp>
      <p:pic>
        <p:nvPicPr>
          <p:cNvPr id="6" name="Picture 1">
            <a:extLst>
              <a:ext uri="{FF2B5EF4-FFF2-40B4-BE49-F238E27FC236}">
                <a16:creationId xmlns:a16="http://schemas.microsoft.com/office/drawing/2014/main" xmlns="" id="{AD131230-F406-4B07-9C54-B6BDC8A1038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3160" y="1752600"/>
            <a:ext cx="2834640" cy="355579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6705600" y="5334000"/>
            <a:ext cx="2057400" cy="461665"/>
          </a:xfrm>
          <a:prstGeom prst="rect">
            <a:avLst/>
          </a:prstGeom>
          <a:noFill/>
        </p:spPr>
        <p:txBody>
          <a:bodyPr wrap="square" rtlCol="0">
            <a:spAutoFit/>
          </a:bodyPr>
          <a:lstStyle/>
          <a:p>
            <a:r>
              <a:rPr lang="en-US" dirty="0" smtClean="0"/>
              <a:t>January 2015</a:t>
            </a:r>
            <a:endParaRPr lang="en-US" dirty="0"/>
          </a:p>
        </p:txBody>
      </p:sp>
    </p:spTree>
    <p:extLst>
      <p:ext uri="{BB962C8B-B14F-4D97-AF65-F5344CB8AC3E}">
        <p14:creationId xmlns:p14="http://schemas.microsoft.com/office/powerpoint/2010/main" val="341771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0"/>
          <p:cNvSpPr txBox="1">
            <a:spLocks noChangeArrowheads="1"/>
          </p:cNvSpPr>
          <p:nvPr/>
        </p:nvSpPr>
        <p:spPr bwMode="auto">
          <a:xfrm>
            <a:off x="2133600" y="5791200"/>
            <a:ext cx="2743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solidFill>
                  <a:srgbClr val="FFFFFF"/>
                </a:solidFill>
                <a:latin typeface="Arial Narrow Bold" panose="020B0706020202030204" pitchFamily="34" charset="0"/>
              </a:rPr>
              <a:t>Society of Petroleum Engineers Distinguished Lecturer Program</a:t>
            </a:r>
          </a:p>
          <a:p>
            <a:pPr>
              <a:spcBef>
                <a:spcPct val="0"/>
              </a:spcBef>
              <a:buFontTx/>
              <a:buNone/>
            </a:pPr>
            <a:r>
              <a:rPr lang="en-US" altLang="en-US" sz="1200" dirty="0">
                <a:solidFill>
                  <a:srgbClr val="FFFFFF"/>
                </a:solidFill>
                <a:latin typeface="Arial Narrow Bold" panose="020B0706020202030204" pitchFamily="34" charset="0"/>
              </a:rPr>
              <a:t>www.spe.org/dl</a:t>
            </a:r>
          </a:p>
        </p:txBody>
      </p:sp>
      <p:sp>
        <p:nvSpPr>
          <p:cNvPr id="30723"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fld id="{8924EE2F-0FAF-43B0-B0EE-095D418987C0}" type="slidenum">
              <a:rPr lang="en-US" altLang="en-US" sz="1400">
                <a:solidFill>
                  <a:srgbClr val="FFFFFF"/>
                </a:solidFill>
                <a:latin typeface="Arial" panose="020B0604020202020204" pitchFamily="34" charset="0"/>
              </a:rPr>
              <a:pPr algn="r">
                <a:spcBef>
                  <a:spcPct val="0"/>
                </a:spcBef>
                <a:buFontTx/>
                <a:buNone/>
              </a:pPr>
              <a:t>21</a:t>
            </a:fld>
            <a:endParaRPr lang="en-US" altLang="en-US" sz="1400" dirty="0">
              <a:solidFill>
                <a:srgbClr val="FFFFFF"/>
              </a:solidFill>
              <a:latin typeface="Arial" panose="020B0604020202020204" pitchFamily="34" charset="0"/>
            </a:endParaRPr>
          </a:p>
        </p:txBody>
      </p:sp>
      <p:pic>
        <p:nvPicPr>
          <p:cNvPr id="30724" name="Picture 9" descr="SPEInt_BW_Rev_Alpha.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715000"/>
            <a:ext cx="147955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29"/>
          <p:cNvSpPr txBox="1">
            <a:spLocks noChangeArrowheads="1"/>
          </p:cNvSpPr>
          <p:nvPr/>
        </p:nvSpPr>
        <p:spPr bwMode="auto">
          <a:xfrm>
            <a:off x="457200" y="1947863"/>
            <a:ext cx="83820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sz="2000" b="1" dirty="0">
              <a:solidFill>
                <a:srgbClr val="FFFFFF"/>
              </a:solidFill>
              <a:latin typeface="Arial" panose="020B0604020202020204" pitchFamily="34" charset="0"/>
            </a:endParaRPr>
          </a:p>
          <a:p>
            <a:pPr algn="ctr">
              <a:spcBef>
                <a:spcPct val="0"/>
              </a:spcBef>
              <a:buFontTx/>
              <a:buNone/>
            </a:pPr>
            <a:r>
              <a:rPr lang="en-US" altLang="en-US" sz="4800" b="1" dirty="0">
                <a:solidFill>
                  <a:srgbClr val="FFFFFF"/>
                </a:solidFill>
                <a:latin typeface="Arial" panose="020B0604020202020204" pitchFamily="34" charset="0"/>
              </a:rPr>
              <a:t>Your Feedback is Important</a:t>
            </a:r>
          </a:p>
          <a:p>
            <a:pPr algn="ctr">
              <a:spcBef>
                <a:spcPct val="0"/>
              </a:spcBef>
              <a:buFontTx/>
              <a:buNone/>
            </a:pPr>
            <a:endParaRPr lang="en-US" altLang="en-US" sz="2400" b="1" dirty="0">
              <a:solidFill>
                <a:srgbClr val="FFFFFF"/>
              </a:solidFill>
              <a:latin typeface="Arial" panose="020B0604020202020204" pitchFamily="34" charset="0"/>
            </a:endParaRPr>
          </a:p>
          <a:p>
            <a:pPr algn="ctr">
              <a:spcBef>
                <a:spcPct val="0"/>
              </a:spcBef>
              <a:buFontTx/>
              <a:buNone/>
            </a:pPr>
            <a:r>
              <a:rPr lang="en-US" altLang="en-US" sz="2400" b="1" dirty="0">
                <a:solidFill>
                  <a:srgbClr val="FFFFFF"/>
                </a:solidFill>
                <a:latin typeface="Arial" panose="020B0604020202020204" pitchFamily="34" charset="0"/>
              </a:rPr>
              <a:t>Enter your section in the DL Evaluation Contest by completing  the evaluation form for this presentation</a:t>
            </a:r>
          </a:p>
          <a:p>
            <a:pPr algn="ctr">
              <a:spcBef>
                <a:spcPct val="0"/>
              </a:spcBef>
              <a:buFontTx/>
              <a:buNone/>
            </a:pPr>
            <a:r>
              <a:rPr lang="en-US" altLang="en-US" sz="2400" b="1" dirty="0">
                <a:solidFill>
                  <a:srgbClr val="FFFFFF"/>
                </a:solidFill>
                <a:latin typeface="Arial" panose="020B0604020202020204" pitchFamily="34" charset="0"/>
              </a:rPr>
              <a:t>Visit SPE.org/dl</a:t>
            </a:r>
          </a:p>
          <a:p>
            <a:pPr algn="ctr">
              <a:spcBef>
                <a:spcPct val="0"/>
              </a:spcBef>
              <a:buFontTx/>
              <a:buNone/>
            </a:pPr>
            <a:endParaRPr lang="en-US" altLang="en-US" sz="2400" b="1" dirty="0">
              <a:solidFill>
                <a:srgbClr val="FFFFFF"/>
              </a:solidFill>
              <a:latin typeface="Arial" panose="020B0604020202020204" pitchFamily="34" charset="0"/>
            </a:endParaRPr>
          </a:p>
          <a:p>
            <a:pPr algn="ctr">
              <a:spcBef>
                <a:spcPct val="0"/>
              </a:spcBef>
              <a:buFontTx/>
              <a:buNone/>
            </a:pPr>
            <a:endParaRPr lang="en-US" altLang="en-US" sz="1800" b="1" dirty="0">
              <a:solidFill>
                <a:srgbClr val="FFFF00"/>
              </a:solidFill>
              <a:latin typeface="Arial" panose="020B0604020202020204" pitchFamily="34" charset="0"/>
            </a:endParaRPr>
          </a:p>
        </p:txBody>
      </p:sp>
      <p:pic>
        <p:nvPicPr>
          <p:cNvPr id="30726"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51816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3F63029-E9F0-4BAA-872B-D583CEA78ADE}" type="slidenum">
              <a:rPr lang="en-US" altLang="en-US" smtClean="0"/>
              <a:pPr>
                <a:defRPr/>
              </a:pPr>
              <a:t>22</a:t>
            </a:fld>
            <a:endParaRPr lang="en-US" altLang="en-US" dirty="0"/>
          </a:p>
        </p:txBody>
      </p:sp>
      <p:sp>
        <p:nvSpPr>
          <p:cNvPr id="5" name="Title 1"/>
          <p:cNvSpPr txBox="1">
            <a:spLocks/>
          </p:cNvSpPr>
          <p:nvPr/>
        </p:nvSpPr>
        <p:spPr bwMode="auto">
          <a:xfrm>
            <a:off x="1047750" y="548908"/>
            <a:ext cx="657225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b="1" dirty="0"/>
              <a:t>Acknowledgements / Thank You / Questions</a:t>
            </a:r>
          </a:p>
        </p:txBody>
      </p:sp>
      <p:sp>
        <p:nvSpPr>
          <p:cNvPr id="6" name="Title 8"/>
          <p:cNvSpPr txBox="1">
            <a:spLocks/>
          </p:cNvSpPr>
          <p:nvPr/>
        </p:nvSpPr>
        <p:spPr bwMode="auto">
          <a:xfrm>
            <a:off x="1054676" y="1981200"/>
            <a:ext cx="679392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ea typeface="ＭＳ Ｐゴシック" panose="020B0600070205080204" pitchFamily="34" charset="-128"/>
              </a:defRPr>
            </a:lvl1pPr>
            <a:lvl2pPr marL="742950" indent="-285750" defTabSz="457200">
              <a:defRPr>
                <a:solidFill>
                  <a:schemeClr val="tx1"/>
                </a:solidFill>
                <a:latin typeface="Arial" panose="020B0604020202020204" pitchFamily="34" charset="0"/>
                <a:ea typeface="ＭＳ Ｐゴシック" panose="020B0600070205080204" pitchFamily="34" charset="-128"/>
              </a:defRPr>
            </a:lvl2pPr>
            <a:lvl3pPr marL="1143000" indent="-228600" defTabSz="457200">
              <a:defRPr>
                <a:solidFill>
                  <a:schemeClr val="tx1"/>
                </a:solidFill>
                <a:latin typeface="Arial" panose="020B0604020202020204" pitchFamily="34" charset="0"/>
                <a:ea typeface="ＭＳ Ｐゴシック" panose="020B0600070205080204" pitchFamily="34" charset="-128"/>
              </a:defRPr>
            </a:lvl3pPr>
            <a:lvl4pPr marL="1600200" indent="-228600" defTabSz="457200">
              <a:defRPr>
                <a:solidFill>
                  <a:schemeClr val="tx1"/>
                </a:solidFill>
                <a:latin typeface="Arial" panose="020B0604020202020204" pitchFamily="34" charset="0"/>
                <a:ea typeface="ＭＳ Ｐゴシック" panose="020B0600070205080204" pitchFamily="34" charset="-128"/>
              </a:defRPr>
            </a:lvl4pPr>
            <a:lvl5pPr marL="2057400" indent="-228600" defTabSz="4572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800" dirty="0"/>
              <a:t>This work was completed as part of National Energy Technology Laboratory (NETL) research for the U.S. Department of Energy’s Complementary Research Program under Section 999 of the Energy Policy Act of 2005. </a:t>
            </a:r>
          </a:p>
          <a:p>
            <a:pPr algn="ctr"/>
            <a:endParaRPr lang="en-US" altLang="en-US" sz="1800" dirty="0"/>
          </a:p>
          <a:p>
            <a:pPr algn="ctr"/>
            <a:r>
              <a:rPr lang="en-US" altLang="en-US" sz="1800" dirty="0"/>
              <a:t>A special acknowledgement to Roy Long (NETL Strategic Center for Natural Gas and Oil) and Elena Melchert (DOE Office of Fossil Energy) for programmatic guidance, direction, and support.  </a:t>
            </a:r>
          </a:p>
        </p:txBody>
      </p:sp>
    </p:spTree>
    <p:extLst>
      <p:ext uri="{BB962C8B-B14F-4D97-AF65-F5344CB8AC3E}">
        <p14:creationId xmlns:p14="http://schemas.microsoft.com/office/powerpoint/2010/main" val="2911120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04800" y="381000"/>
            <a:ext cx="3962400" cy="400110"/>
          </a:xfrm>
          <a:prstGeom prst="rect">
            <a:avLst/>
          </a:prstGeom>
          <a:noFill/>
        </p:spPr>
        <p:txBody>
          <a:bodyPr wrap="square" rtlCol="0">
            <a:spAutoFit/>
          </a:bodyPr>
          <a:lstStyle/>
          <a:p>
            <a:pPr lvl="0"/>
            <a:r>
              <a:rPr lang="en-US" sz="2000" b="1" dirty="0"/>
              <a:t>NETL Project Team Members</a:t>
            </a:r>
            <a:endParaRPr lang="en-US" sz="2000" dirty="0"/>
          </a:p>
        </p:txBody>
      </p:sp>
      <p:sp>
        <p:nvSpPr>
          <p:cNvPr id="13" name="Content Placeholder 6"/>
          <p:cNvSpPr txBox="1">
            <a:spLocks/>
          </p:cNvSpPr>
          <p:nvPr/>
        </p:nvSpPr>
        <p:spPr>
          <a:xfrm>
            <a:off x="4271493" y="838200"/>
            <a:ext cx="4186707" cy="4897709"/>
          </a:xfrm>
          <a:prstGeom prst="rect">
            <a:avLst/>
          </a:prstGeom>
        </p:spPr>
        <p:txBody>
          <a:bodyPr/>
          <a:lstStyle/>
          <a:p>
            <a:pPr>
              <a:spcBef>
                <a:spcPts val="384"/>
              </a:spcBef>
            </a:pPr>
            <a:r>
              <a:rPr lang="en-US" sz="1600" dirty="0"/>
              <a:t>James Heathman, </a:t>
            </a:r>
            <a:r>
              <a:rPr lang="en-US" sz="1600" i="1" dirty="0"/>
              <a:t>Shell</a:t>
            </a:r>
          </a:p>
          <a:p>
            <a:pPr>
              <a:spcBef>
                <a:spcPts val="384"/>
              </a:spcBef>
            </a:pPr>
            <a:r>
              <a:rPr lang="en-US" sz="1600" dirty="0"/>
              <a:t>Glen Benge, </a:t>
            </a:r>
            <a:r>
              <a:rPr lang="en-US" sz="1600" i="1" dirty="0"/>
              <a:t>Benge Consulting</a:t>
            </a:r>
          </a:p>
          <a:p>
            <a:pPr>
              <a:spcBef>
                <a:spcPts val="384"/>
              </a:spcBef>
            </a:pPr>
            <a:r>
              <a:rPr lang="en-US" sz="1600" dirty="0"/>
              <a:t>Erick Cunningham, </a:t>
            </a:r>
            <a:r>
              <a:rPr lang="en-US" sz="1600" i="1" dirty="0"/>
              <a:t>BP</a:t>
            </a:r>
          </a:p>
          <a:p>
            <a:pPr>
              <a:spcBef>
                <a:spcPts val="384"/>
              </a:spcBef>
            </a:pPr>
            <a:r>
              <a:rPr lang="en-US" sz="1600" dirty="0"/>
              <a:t>Gunnar DeBruijn, </a:t>
            </a:r>
            <a:r>
              <a:rPr lang="en-US" sz="1600" i="1" dirty="0"/>
              <a:t>Schlumberger</a:t>
            </a:r>
            <a:endParaRPr lang="en-US" sz="800" i="1" dirty="0"/>
          </a:p>
          <a:p>
            <a:pPr>
              <a:spcBef>
                <a:spcPts val="384"/>
              </a:spcBef>
            </a:pPr>
            <a:r>
              <a:rPr lang="en-US" sz="1600" dirty="0"/>
              <a:t>Joe Shine, </a:t>
            </a:r>
            <a:r>
              <a:rPr lang="en-US" sz="1600" i="1" dirty="0"/>
              <a:t>Saudi Aramco (formerly of Baker Hughes)</a:t>
            </a:r>
          </a:p>
          <a:p>
            <a:pPr>
              <a:spcBef>
                <a:spcPts val="384"/>
              </a:spcBef>
            </a:pPr>
            <a:r>
              <a:rPr lang="en-US" sz="1600" dirty="0"/>
              <a:t>Charles Buford, </a:t>
            </a:r>
            <a:r>
              <a:rPr lang="en-US" sz="1600" i="1" dirty="0"/>
              <a:t>Profrac Services (formerly of Baker Hughes)</a:t>
            </a:r>
          </a:p>
          <a:p>
            <a:pPr>
              <a:spcBef>
                <a:spcPts val="384"/>
              </a:spcBef>
            </a:pPr>
            <a:r>
              <a:rPr lang="en-US" sz="1600" dirty="0"/>
              <a:t>Craig Gardner, </a:t>
            </a:r>
            <a:r>
              <a:rPr lang="en-US" sz="1600" i="1" dirty="0"/>
              <a:t>Chevron</a:t>
            </a:r>
          </a:p>
          <a:p>
            <a:pPr>
              <a:spcBef>
                <a:spcPts val="384"/>
              </a:spcBef>
            </a:pPr>
            <a:r>
              <a:rPr lang="en-US" sz="1600" dirty="0"/>
              <a:t>Joe Maxson, </a:t>
            </a:r>
            <a:r>
              <a:rPr lang="en-US" sz="1600" i="1" dirty="0"/>
              <a:t>Halliburton</a:t>
            </a:r>
          </a:p>
          <a:p>
            <a:pPr>
              <a:spcBef>
                <a:spcPts val="384"/>
              </a:spcBef>
            </a:pPr>
            <a:r>
              <a:rPr lang="en-US" sz="1600" dirty="0"/>
              <a:t>Maggie Benge, </a:t>
            </a:r>
            <a:r>
              <a:rPr lang="en-US" sz="1600" i="1" dirty="0"/>
              <a:t>Halliburton</a:t>
            </a:r>
          </a:p>
          <a:p>
            <a:pPr>
              <a:spcBef>
                <a:spcPts val="384"/>
              </a:spcBef>
            </a:pPr>
            <a:r>
              <a:rPr lang="en-US" sz="1600" dirty="0"/>
              <a:t>Don “Woody” Lawrence, </a:t>
            </a:r>
            <a:r>
              <a:rPr lang="en-US" sz="1600" i="1" dirty="0"/>
              <a:t>Sanjel International Saudi Arabia Ltd (formerly of BP)</a:t>
            </a:r>
          </a:p>
          <a:p>
            <a:endParaRPr lang="en-US" sz="1600" i="1" dirty="0"/>
          </a:p>
          <a:p>
            <a:pPr>
              <a:lnSpc>
                <a:spcPct val="150000"/>
              </a:lnSpc>
            </a:pPr>
            <a:r>
              <a:rPr lang="en-US" sz="1800" b="1" i="1" dirty="0"/>
              <a:t>API Foamed Cement Work Group</a:t>
            </a:r>
          </a:p>
          <a:p>
            <a:pPr>
              <a:lnSpc>
                <a:spcPct val="150000"/>
              </a:lnSpc>
            </a:pPr>
            <a:r>
              <a:rPr lang="en-US" sz="1800" b="1" i="1" dirty="0"/>
              <a:t>API Cement Subcommittee 10C</a:t>
            </a:r>
          </a:p>
        </p:txBody>
      </p:sp>
      <p:sp>
        <p:nvSpPr>
          <p:cNvPr id="17" name="Content Placeholder 6"/>
          <p:cNvSpPr txBox="1">
            <a:spLocks/>
          </p:cNvSpPr>
          <p:nvPr/>
        </p:nvSpPr>
        <p:spPr>
          <a:xfrm>
            <a:off x="533400" y="838200"/>
            <a:ext cx="3733800" cy="5486400"/>
          </a:xfrm>
          <a:prstGeom prst="rect">
            <a:avLst/>
          </a:prstGeom>
        </p:spPr>
        <p:txBody>
          <a:bodyPr/>
          <a:lstStyle/>
          <a:p>
            <a:pPr marL="132160" indent="-171450">
              <a:spcBef>
                <a:spcPct val="20000"/>
              </a:spcBef>
            </a:pPr>
            <a:r>
              <a:rPr lang="en-US" sz="1600" dirty="0"/>
              <a:t>Dr. Barbara Kutchko </a:t>
            </a:r>
          </a:p>
          <a:p>
            <a:pPr marL="132160" indent="-171450">
              <a:spcBef>
                <a:spcPct val="20000"/>
              </a:spcBef>
            </a:pPr>
            <a:r>
              <a:rPr lang="en-US" sz="1600" dirty="0"/>
              <a:t>Dr. Dustin Crandall</a:t>
            </a:r>
          </a:p>
          <a:p>
            <a:pPr marL="132160" indent="-171450">
              <a:spcBef>
                <a:spcPct val="20000"/>
              </a:spcBef>
            </a:pPr>
            <a:r>
              <a:rPr lang="en-US" sz="1600" dirty="0"/>
              <a:t>Dr. Igor Haljasmaa</a:t>
            </a:r>
          </a:p>
          <a:p>
            <a:pPr marL="132160" indent="-171450">
              <a:spcBef>
                <a:spcPct val="20000"/>
              </a:spcBef>
            </a:pPr>
            <a:r>
              <a:rPr lang="en-US" sz="1600" dirty="0"/>
              <a:t>Johnathan Moore  </a:t>
            </a:r>
          </a:p>
          <a:p>
            <a:pPr marL="132160" indent="-171450">
              <a:spcBef>
                <a:spcPct val="20000"/>
              </a:spcBef>
            </a:pPr>
            <a:r>
              <a:rPr lang="en-US" sz="1600" dirty="0"/>
              <a:t>Magdalena Gill</a:t>
            </a:r>
          </a:p>
          <a:p>
            <a:pPr marL="132160" indent="-171450">
              <a:spcBef>
                <a:spcPct val="20000"/>
              </a:spcBef>
            </a:pPr>
            <a:r>
              <a:rPr lang="en-US" sz="1600" dirty="0"/>
              <a:t>Richard Spaulding</a:t>
            </a:r>
          </a:p>
          <a:p>
            <a:pPr marL="132160" indent="-171450">
              <a:spcBef>
                <a:spcPct val="20000"/>
              </a:spcBef>
            </a:pPr>
            <a:r>
              <a:rPr lang="en-US" sz="1600" dirty="0"/>
              <a:t>Connor Gieger</a:t>
            </a:r>
          </a:p>
          <a:p>
            <a:pPr marL="132160" indent="-171450">
              <a:spcBef>
                <a:spcPct val="20000"/>
              </a:spcBef>
            </a:pPr>
            <a:r>
              <a:rPr lang="en-US" sz="1600" dirty="0"/>
              <a:t>Eilis Rosenbaum</a:t>
            </a:r>
          </a:p>
          <a:p>
            <a:pPr marL="132160" indent="-171450">
              <a:spcBef>
                <a:spcPct val="20000"/>
              </a:spcBef>
            </a:pPr>
            <a:r>
              <a:rPr lang="en-US" sz="1600" dirty="0"/>
              <a:t>Laura Dalton</a:t>
            </a:r>
          </a:p>
          <a:p>
            <a:pPr marL="132160" indent="-171450">
              <a:spcBef>
                <a:spcPct val="20000"/>
              </a:spcBef>
            </a:pPr>
            <a:r>
              <a:rPr lang="en-US" sz="1600" dirty="0"/>
              <a:t>Mary Tkach</a:t>
            </a:r>
          </a:p>
          <a:p>
            <a:pPr marL="132160" indent="-171450">
              <a:spcBef>
                <a:spcPct val="20000"/>
              </a:spcBef>
            </a:pPr>
            <a:r>
              <a:rPr lang="en-US" sz="1600" dirty="0"/>
              <a:t>Alison Mergaman</a:t>
            </a:r>
          </a:p>
          <a:p>
            <a:pPr marL="132160" indent="-171450">
              <a:spcBef>
                <a:spcPct val="20000"/>
              </a:spcBef>
            </a:pPr>
            <a:r>
              <a:rPr lang="en-US" sz="1600" dirty="0"/>
              <a:t>Jim Fazio</a:t>
            </a:r>
          </a:p>
          <a:p>
            <a:pPr marL="132160" indent="-171450">
              <a:spcBef>
                <a:spcPct val="20000"/>
              </a:spcBef>
            </a:pPr>
            <a:r>
              <a:rPr lang="en-US" sz="1600" dirty="0"/>
              <a:t>Bryan Tennant</a:t>
            </a:r>
          </a:p>
          <a:p>
            <a:pPr marL="132160" indent="-171450">
              <a:spcBef>
                <a:spcPct val="20000"/>
              </a:spcBef>
            </a:pPr>
            <a:r>
              <a:rPr lang="en-US" sz="1600" dirty="0"/>
              <a:t>Dr. William Harbert </a:t>
            </a:r>
            <a:r>
              <a:rPr lang="en-US" sz="1600" i="1" dirty="0"/>
              <a:t>(University of Pittsburgh)</a:t>
            </a:r>
          </a:p>
          <a:p>
            <a:pPr marL="132160" indent="-171450">
              <a:spcBef>
                <a:spcPct val="20000"/>
              </a:spcBef>
            </a:pPr>
            <a:r>
              <a:rPr lang="en-US" sz="1600" dirty="0"/>
              <a:t>Dr. Tyler Ley </a:t>
            </a:r>
            <a:r>
              <a:rPr lang="en-US" sz="1600" i="1" dirty="0"/>
              <a:t>(Oklahoma State University)</a:t>
            </a:r>
          </a:p>
          <a:p>
            <a:pPr marL="132160" indent="-171450">
              <a:spcBef>
                <a:spcPct val="20000"/>
              </a:spcBef>
            </a:pPr>
            <a:r>
              <a:rPr lang="en-US" sz="1600" dirty="0"/>
              <a:t>Dr. Kaushik Dayal </a:t>
            </a:r>
            <a:r>
              <a:rPr lang="en-US" sz="1600" i="1" dirty="0"/>
              <a:t>(Carnegie Mellon University)</a:t>
            </a:r>
          </a:p>
          <a:p>
            <a:pPr marL="132160" indent="-171450">
              <a:lnSpc>
                <a:spcPct val="150000"/>
              </a:lnSpc>
              <a:spcBef>
                <a:spcPct val="20000"/>
              </a:spcBef>
            </a:pPr>
            <a:endParaRPr lang="en-US" sz="1600" b="1" dirty="0"/>
          </a:p>
        </p:txBody>
      </p:sp>
      <p:sp>
        <p:nvSpPr>
          <p:cNvPr id="6" name="TextBox 5"/>
          <p:cNvSpPr txBox="1"/>
          <p:nvPr/>
        </p:nvSpPr>
        <p:spPr>
          <a:xfrm>
            <a:off x="4267200" y="381000"/>
            <a:ext cx="3352800" cy="400110"/>
          </a:xfrm>
          <a:prstGeom prst="rect">
            <a:avLst/>
          </a:prstGeom>
          <a:noFill/>
        </p:spPr>
        <p:txBody>
          <a:bodyPr wrap="square" rtlCol="0">
            <a:spAutoFit/>
          </a:bodyPr>
          <a:lstStyle/>
          <a:p>
            <a:pPr lvl="0"/>
            <a:r>
              <a:rPr lang="en-US" sz="2000" b="1" dirty="0"/>
              <a:t>Industry Team Members</a:t>
            </a:r>
            <a:endParaRPr lang="en-US" sz="2000" dirty="0"/>
          </a:p>
        </p:txBody>
      </p:sp>
    </p:spTree>
    <p:extLst>
      <p:ext uri="{BB962C8B-B14F-4D97-AF65-F5344CB8AC3E}">
        <p14:creationId xmlns:p14="http://schemas.microsoft.com/office/powerpoint/2010/main" val="2679152870"/>
      </p:ext>
    </p:extLst>
  </p:cSld>
  <p:clrMapOvr>
    <a:masterClrMapping/>
  </p:clrMapOvr>
  <mc:AlternateContent xmlns:mc="http://schemas.openxmlformats.org/markup-compatibility/2006" xmlns:p14="http://schemas.microsoft.com/office/powerpoint/2010/main">
    <mc:Choice Requires="p14">
      <p:transition spd="slow" p14:dur="2000" advTm="46649"/>
    </mc:Choice>
    <mc:Fallback xmlns="">
      <p:transition spd="slow" advTm="4664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89A2D8-6DC7-4A68-991B-B5FC299D158F}"/>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xmlns="" id="{7D086637-3594-49EC-A263-22063AE8E0CF}"/>
              </a:ext>
            </a:extLst>
          </p:cNvPr>
          <p:cNvSpPr>
            <a:spLocks noGrp="1"/>
          </p:cNvSpPr>
          <p:nvPr>
            <p:ph idx="1"/>
          </p:nvPr>
        </p:nvSpPr>
        <p:spPr/>
        <p:txBody>
          <a:bodyPr/>
          <a:lstStyle/>
          <a:p>
            <a:r>
              <a:rPr lang="en-US" altLang="en-US" sz="2000" dirty="0">
                <a:cs typeface="Arial" charset="0"/>
              </a:rPr>
              <a:t>Further work to evaluate and implement improved laboratory methods to generate foamed cement under pressure, or with greater shear rate, could improve the correlation between current API laboratory test methods and foamed cements generated with field cementing equipment.</a:t>
            </a:r>
          </a:p>
          <a:p>
            <a:endParaRPr lang="en-US" altLang="en-US" sz="2000" dirty="0">
              <a:cs typeface="Arial" charset="0"/>
            </a:endParaRPr>
          </a:p>
          <a:p>
            <a:r>
              <a:rPr lang="en-US" sz="2000" dirty="0"/>
              <a:t>Look at longer term (lifetime) implications on cement integrity</a:t>
            </a:r>
          </a:p>
          <a:p>
            <a:endParaRPr lang="en-US" sz="2000" dirty="0"/>
          </a:p>
          <a:p>
            <a:r>
              <a:rPr lang="en-US" sz="2000" dirty="0"/>
              <a:t>Look at impact of temperature variations and flow</a:t>
            </a:r>
          </a:p>
          <a:p>
            <a:endParaRPr lang="en-US" sz="2000" dirty="0"/>
          </a:p>
          <a:p>
            <a:r>
              <a:rPr lang="en-US" sz="2000" dirty="0"/>
              <a:t>Develop an understanding of the thermodynamic processes involved (current PhD student working on this at CMU)</a:t>
            </a:r>
          </a:p>
        </p:txBody>
      </p:sp>
      <p:sp>
        <p:nvSpPr>
          <p:cNvPr id="4" name="Slide Number Placeholder 3">
            <a:extLst>
              <a:ext uri="{FF2B5EF4-FFF2-40B4-BE49-F238E27FC236}">
                <a16:creationId xmlns:a16="http://schemas.microsoft.com/office/drawing/2014/main" xmlns="" id="{47729DFA-A6CD-47D8-8291-2C8EE2D54366}"/>
              </a:ext>
            </a:extLst>
          </p:cNvPr>
          <p:cNvSpPr>
            <a:spLocks noGrp="1"/>
          </p:cNvSpPr>
          <p:nvPr>
            <p:ph type="sldNum" sz="quarter" idx="12"/>
          </p:nvPr>
        </p:nvSpPr>
        <p:spPr/>
        <p:txBody>
          <a:bodyPr/>
          <a:lstStyle/>
          <a:p>
            <a:pPr>
              <a:defRPr/>
            </a:pPr>
            <a:fld id="{13F63029-E9F0-4BAA-872B-D583CEA78ADE}" type="slidenum">
              <a:rPr lang="en-US" altLang="en-US" smtClean="0"/>
              <a:pPr>
                <a:defRPr/>
              </a:pPr>
              <a:t>24</a:t>
            </a:fld>
            <a:endParaRPr lang="en-US" altLang="en-US" dirty="0"/>
          </a:p>
        </p:txBody>
      </p:sp>
    </p:spTree>
    <p:extLst>
      <p:ext uri="{BB962C8B-B14F-4D97-AF65-F5344CB8AC3E}">
        <p14:creationId xmlns:p14="http://schemas.microsoft.com/office/powerpoint/2010/main" val="3289009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z="4000" dirty="0"/>
              <a:t>Proof of Experimental Methodology Confirmed</a:t>
            </a:r>
          </a:p>
        </p:txBody>
      </p:sp>
      <p:sp>
        <p:nvSpPr>
          <p:cNvPr id="19459" name="Content Placeholder 2"/>
          <p:cNvSpPr>
            <a:spLocks noGrp="1"/>
          </p:cNvSpPr>
          <p:nvPr>
            <p:ph idx="1"/>
          </p:nvPr>
        </p:nvSpPr>
        <p:spPr>
          <a:xfrm>
            <a:off x="457200" y="1676400"/>
            <a:ext cx="8229600" cy="4602163"/>
          </a:xfrm>
        </p:spPr>
        <p:txBody>
          <a:bodyPr/>
          <a:lstStyle/>
          <a:p>
            <a:pPr eaLnBrk="1" hangingPunct="1"/>
            <a:r>
              <a:rPr lang="en-US" altLang="en-US" sz="2400" dirty="0">
                <a:cs typeface="Arial" panose="020B0604020202020204" pitchFamily="34" charset="0"/>
              </a:rPr>
              <a:t>Stability of the cement can be observed in both the CT images and physical measurements </a:t>
            </a:r>
          </a:p>
          <a:p>
            <a:pPr eaLnBrk="1" hangingPunct="1"/>
            <a:r>
              <a:rPr lang="en-US" altLang="en-US" sz="2400" dirty="0">
                <a:cs typeface="Arial" panose="020B0604020202020204" pitchFamily="34" charset="0"/>
              </a:rPr>
              <a:t>Increasing the foam quality (gas fraction) increases the interconnectivity of the bubbles (visually) and the permeability (measured)</a:t>
            </a:r>
          </a:p>
          <a:p>
            <a:pPr eaLnBrk="1" hangingPunct="1"/>
            <a:r>
              <a:rPr lang="en-US" altLang="en-US" sz="2400" dirty="0">
                <a:cs typeface="Arial" panose="020B0604020202020204" pitchFamily="34" charset="0"/>
              </a:rPr>
              <a:t>10 and 20% foam quality samples permeability did not appreciably change.</a:t>
            </a:r>
          </a:p>
          <a:p>
            <a:pPr lvl="1" eaLnBrk="1" hangingPunct="1"/>
            <a:r>
              <a:rPr lang="en-US" altLang="en-US" sz="2000" dirty="0">
                <a:cs typeface="Arial" panose="020B0604020202020204" pitchFamily="34" charset="0"/>
              </a:rPr>
              <a:t>Foam qualities of 10 and 20% achieve decreased slurry density without significantly increasing permeability.</a:t>
            </a:r>
          </a:p>
          <a:p>
            <a:pPr eaLnBrk="1" hangingPunct="1"/>
            <a:r>
              <a:rPr lang="en-US" altLang="en-US" sz="2400" dirty="0">
                <a:cs typeface="Arial" panose="020B0604020202020204" pitchFamily="34" charset="0"/>
              </a:rPr>
              <a:t>Increasing the foam quality lowered Young’s modulus and compressive strength values</a:t>
            </a:r>
          </a:p>
          <a:p>
            <a:pPr lvl="1" eaLnBrk="1" hangingPunct="1"/>
            <a:r>
              <a:rPr lang="en-US" altLang="en-US" sz="2000" dirty="0">
                <a:cs typeface="Arial" panose="020B0604020202020204" pitchFamily="34" charset="0"/>
              </a:rPr>
              <a:t>Upper/lower boundary identified  </a:t>
            </a:r>
          </a:p>
          <a:p>
            <a:endParaRPr lang="en-US" altLang="en-US" dirty="0"/>
          </a:p>
        </p:txBody>
      </p:sp>
      <p:sp>
        <p:nvSpPr>
          <p:cNvPr id="19460" name="Slide Number Placeholder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FDE31568-5E26-4539-A1A8-B63570D9E079}" type="slidenum">
              <a:rPr lang="en-US" altLang="en-US" sz="1200" smtClean="0">
                <a:solidFill>
                  <a:srgbClr val="FFFFFF"/>
                </a:solidFill>
              </a:rPr>
              <a:pPr/>
              <a:t>25</a:t>
            </a:fld>
            <a:endParaRPr lang="en-US" altLang="en-US" sz="1200" dirty="0">
              <a:solidFill>
                <a:srgbClr val="FFFFFF"/>
              </a:solidFill>
            </a:endParaRPr>
          </a:p>
        </p:txBody>
      </p:sp>
    </p:spTree>
    <p:extLst>
      <p:ext uri="{BB962C8B-B14F-4D97-AF65-F5344CB8AC3E}">
        <p14:creationId xmlns:p14="http://schemas.microsoft.com/office/powerpoint/2010/main" val="2231757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958" y="359622"/>
            <a:ext cx="6760878" cy="3517434"/>
          </a:xfrm>
        </p:spPr>
        <p:txBody>
          <a:bodyPr/>
          <a:lstStyle/>
          <a:p>
            <a:r>
              <a:rPr lang="en-US" sz="1800" b="0" dirty="0"/>
              <a:t>API Foamed Cement Working Group</a:t>
            </a:r>
          </a:p>
          <a:p>
            <a:r>
              <a:rPr lang="en-US" sz="1800" b="0" dirty="0"/>
              <a:t>Dedicated foam and cementing crew, cementing technical specialist, yard time and space to perform the sample collection</a:t>
            </a:r>
          </a:p>
          <a:p>
            <a:pPr lvl="1"/>
            <a:r>
              <a:rPr lang="en-US" sz="1800" dirty="0"/>
              <a:t>M</a:t>
            </a:r>
            <a:r>
              <a:rPr lang="en-US" sz="1800" b="0" dirty="0"/>
              <a:t>onitoring &amp; measuring devices, liquid N</a:t>
            </a:r>
            <a:r>
              <a:rPr lang="en-US" sz="1800" b="0" baseline="-25000" dirty="0"/>
              <a:t>2</a:t>
            </a:r>
            <a:r>
              <a:rPr lang="en-US" sz="1800" b="0" dirty="0"/>
              <a:t> tank, N</a:t>
            </a:r>
            <a:r>
              <a:rPr lang="en-US" sz="1800" b="0" baseline="-25000" dirty="0"/>
              <a:t>2</a:t>
            </a:r>
            <a:r>
              <a:rPr lang="en-US" sz="1800" b="0" dirty="0"/>
              <a:t> conversion pump, foam injection pump, foam generator, cement mixing and pumping skid, bulk plant, tanks, hoses, iron</a:t>
            </a:r>
          </a:p>
          <a:p>
            <a:pPr>
              <a:buFont typeface="Arial" pitchFamily="34" charset="0"/>
              <a:buChar char="•"/>
            </a:pPr>
            <a:r>
              <a:rPr lang="en-US" sz="1800" dirty="0"/>
              <a:t>Liquid N</a:t>
            </a:r>
            <a:r>
              <a:rPr lang="en-US" sz="1800" baseline="-25000" dirty="0"/>
              <a:t>2</a:t>
            </a:r>
            <a:r>
              <a:rPr lang="en-US" sz="1800" dirty="0"/>
              <a:t>, water, API Class H cement, foaming agent and stabilizer</a:t>
            </a:r>
          </a:p>
          <a:p>
            <a:pPr>
              <a:buFont typeface="Arial" pitchFamily="34" charset="0"/>
              <a:buChar char="•"/>
            </a:pPr>
            <a:r>
              <a:rPr lang="en-US" sz="1800" dirty="0"/>
              <a:t>   Additional iron and sensors required to construct the sampling manifold</a:t>
            </a:r>
          </a:p>
          <a:p>
            <a:pPr>
              <a:buFont typeface="Arial" pitchFamily="34" charset="0"/>
              <a:buChar char="•"/>
            </a:pPr>
            <a:r>
              <a:rPr lang="en-US" sz="1800" dirty="0"/>
              <a:t>   Tank for disposal of slurry</a:t>
            </a:r>
          </a:p>
          <a:p>
            <a:pPr>
              <a:buFont typeface="Arial" pitchFamily="34" charset="0"/>
              <a:buChar char="•"/>
            </a:pPr>
            <a:r>
              <a:rPr lang="en-US" sz="1800" dirty="0"/>
              <a:t>   Specially designed CT-transparent pressure vessels</a:t>
            </a:r>
          </a:p>
          <a:p>
            <a:pPr marL="0" indent="0">
              <a:buNone/>
            </a:pPr>
            <a:endParaRPr lang="en-US" sz="1800" b="0" dirty="0"/>
          </a:p>
        </p:txBody>
      </p:sp>
      <p:pic>
        <p:nvPicPr>
          <p:cNvPr id="4" name="Picture 3" descr="IMG_0199.JPG"/>
          <p:cNvPicPr>
            <a:picLocks noChangeAspect="1"/>
          </p:cNvPicPr>
          <p:nvPr/>
        </p:nvPicPr>
        <p:blipFill>
          <a:blip r:embed="rId2" cstate="print"/>
          <a:stretch>
            <a:fillRect/>
          </a:stretch>
        </p:blipFill>
        <p:spPr>
          <a:xfrm>
            <a:off x="7139178" y="3529584"/>
            <a:ext cx="1920240" cy="2560320"/>
          </a:xfrm>
          <a:prstGeom prst="rect">
            <a:avLst/>
          </a:prstGeom>
        </p:spPr>
      </p:pic>
      <p:pic>
        <p:nvPicPr>
          <p:cNvPr id="7" name="Picture 6" descr="IMG_0177.JPG"/>
          <p:cNvPicPr>
            <a:picLocks noChangeAspect="1"/>
          </p:cNvPicPr>
          <p:nvPr/>
        </p:nvPicPr>
        <p:blipFill>
          <a:blip r:embed="rId3" cstate="print"/>
          <a:stretch>
            <a:fillRect/>
          </a:stretch>
        </p:blipFill>
        <p:spPr>
          <a:xfrm>
            <a:off x="5140411" y="3877056"/>
            <a:ext cx="1920240" cy="2560320"/>
          </a:xfrm>
          <a:prstGeom prst="rect">
            <a:avLst/>
          </a:prstGeom>
        </p:spPr>
      </p:pic>
      <p:pic>
        <p:nvPicPr>
          <p:cNvPr id="8" name="Picture 7" descr="IMG_0234.JPG"/>
          <p:cNvPicPr>
            <a:picLocks noChangeAspect="1"/>
          </p:cNvPicPr>
          <p:nvPr/>
        </p:nvPicPr>
        <p:blipFill>
          <a:blip r:embed="rId4" cstate="print"/>
          <a:stretch>
            <a:fillRect/>
          </a:stretch>
        </p:blipFill>
        <p:spPr>
          <a:xfrm>
            <a:off x="2843527" y="4658070"/>
            <a:ext cx="2168930" cy="1626698"/>
          </a:xfrm>
          <a:prstGeom prst="rect">
            <a:avLst/>
          </a:prstGeom>
        </p:spPr>
      </p:pic>
      <p:pic>
        <p:nvPicPr>
          <p:cNvPr id="9" name="Picture 8" descr="IMG_0192.JPG"/>
          <p:cNvPicPr>
            <a:picLocks noChangeAspect="1"/>
          </p:cNvPicPr>
          <p:nvPr/>
        </p:nvPicPr>
        <p:blipFill>
          <a:blip r:embed="rId5" cstate="print"/>
          <a:stretch>
            <a:fillRect/>
          </a:stretch>
        </p:blipFill>
        <p:spPr>
          <a:xfrm>
            <a:off x="7137648" y="827802"/>
            <a:ext cx="1870020" cy="2493359"/>
          </a:xfrm>
          <a:prstGeom prst="rect">
            <a:avLst/>
          </a:prstGeom>
        </p:spPr>
      </p:pic>
      <p:pic>
        <p:nvPicPr>
          <p:cNvPr id="11" name="Picture 10" descr="IMG_0178.JPG"/>
          <p:cNvPicPr>
            <a:picLocks noChangeAspect="1"/>
          </p:cNvPicPr>
          <p:nvPr/>
        </p:nvPicPr>
        <p:blipFill>
          <a:blip r:embed="rId6" cstate="print"/>
          <a:stretch>
            <a:fillRect/>
          </a:stretch>
        </p:blipFill>
        <p:spPr>
          <a:xfrm>
            <a:off x="1152144" y="5157216"/>
            <a:ext cx="1584960" cy="1188720"/>
          </a:xfrm>
          <a:prstGeom prst="rect">
            <a:avLst/>
          </a:prstGeom>
        </p:spPr>
      </p:pic>
    </p:spTree>
    <p:extLst>
      <p:ext uri="{BB962C8B-B14F-4D97-AF65-F5344CB8AC3E}">
        <p14:creationId xmlns:p14="http://schemas.microsoft.com/office/powerpoint/2010/main" val="1520148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07B0F882-B77D-49D6-A206-9578A59DEF69}" type="slidenum">
              <a:rPr lang="en-US" altLang="en-US" sz="1200" smtClean="0">
                <a:solidFill>
                  <a:srgbClr val="FFFFFF"/>
                </a:solidFill>
              </a:rPr>
              <a:pPr/>
              <a:t>27</a:t>
            </a:fld>
            <a:endParaRPr lang="en-US" altLang="en-US" sz="1200" dirty="0">
              <a:solidFill>
                <a:srgbClr val="FFFFFF"/>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607474424"/>
              </p:ext>
            </p:extLst>
          </p:nvPr>
        </p:nvGraphicFramePr>
        <p:xfrm>
          <a:off x="20638" y="7938"/>
          <a:ext cx="9097961" cy="6789737"/>
        </p:xfrm>
        <a:graphic>
          <a:graphicData uri="http://schemas.openxmlformats.org/drawingml/2006/table">
            <a:tbl>
              <a:tblPr firstRow="1" firstCol="1" bandRow="1">
                <a:tableStyleId>{5C22544A-7EE6-4342-B048-85BDC9FD1C3A}</a:tableStyleId>
              </a:tblPr>
              <a:tblGrid>
                <a:gridCol w="901599">
                  <a:extLst>
                    <a:ext uri="{9D8B030D-6E8A-4147-A177-3AD203B41FA5}">
                      <a16:colId xmlns:a16="http://schemas.microsoft.com/office/drawing/2014/main" xmlns="" val="20000"/>
                    </a:ext>
                  </a:extLst>
                </a:gridCol>
                <a:gridCol w="996659">
                  <a:extLst>
                    <a:ext uri="{9D8B030D-6E8A-4147-A177-3AD203B41FA5}">
                      <a16:colId xmlns:a16="http://schemas.microsoft.com/office/drawing/2014/main" xmlns="" val="20001"/>
                    </a:ext>
                  </a:extLst>
                </a:gridCol>
                <a:gridCol w="1539130">
                  <a:extLst>
                    <a:ext uri="{9D8B030D-6E8A-4147-A177-3AD203B41FA5}">
                      <a16:colId xmlns:a16="http://schemas.microsoft.com/office/drawing/2014/main" xmlns="" val="20002"/>
                    </a:ext>
                  </a:extLst>
                </a:gridCol>
                <a:gridCol w="1418774">
                  <a:extLst>
                    <a:ext uri="{9D8B030D-6E8A-4147-A177-3AD203B41FA5}">
                      <a16:colId xmlns:a16="http://schemas.microsoft.com/office/drawing/2014/main" xmlns="" val="20003"/>
                    </a:ext>
                  </a:extLst>
                </a:gridCol>
                <a:gridCol w="2172528">
                  <a:extLst>
                    <a:ext uri="{9D8B030D-6E8A-4147-A177-3AD203B41FA5}">
                      <a16:colId xmlns:a16="http://schemas.microsoft.com/office/drawing/2014/main" xmlns="" val="20004"/>
                    </a:ext>
                  </a:extLst>
                </a:gridCol>
                <a:gridCol w="2069271">
                  <a:extLst>
                    <a:ext uri="{9D8B030D-6E8A-4147-A177-3AD203B41FA5}">
                      <a16:colId xmlns:a16="http://schemas.microsoft.com/office/drawing/2014/main" xmlns="" val="20005"/>
                    </a:ext>
                  </a:extLst>
                </a:gridCol>
              </a:tblGrid>
              <a:tr h="746432">
                <a:tc>
                  <a:txBody>
                    <a:bodyPr/>
                    <a:lstStyle/>
                    <a:p>
                      <a:pPr marL="0" marR="0" algn="ctr" hangingPunct="0">
                        <a:spcBef>
                          <a:spcPts val="0"/>
                        </a:spcBef>
                        <a:spcAft>
                          <a:spcPts val="0"/>
                        </a:spcAft>
                      </a:pPr>
                      <a:r>
                        <a:rPr lang="en-US" sz="1400" dirty="0">
                          <a:solidFill>
                            <a:schemeClr val="bg1"/>
                          </a:solidFill>
                          <a:effectLst/>
                          <a:latin typeface="+mn-lt"/>
                          <a:ea typeface="+mn-ea"/>
                        </a:rPr>
                        <a:t>Field</a:t>
                      </a:r>
                      <a:r>
                        <a:rPr lang="en-US" sz="1400" baseline="0" dirty="0">
                          <a:solidFill>
                            <a:schemeClr val="bg1"/>
                          </a:solidFill>
                          <a:effectLst/>
                          <a:latin typeface="+mn-lt"/>
                          <a:ea typeface="+mn-ea"/>
                        </a:rPr>
                        <a:t> Collection #</a:t>
                      </a:r>
                      <a:endParaRPr lang="en-US" sz="1400" dirty="0">
                        <a:solidFill>
                          <a:schemeClr val="bg1"/>
                        </a:solidFill>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algn="ctr" hangingPunct="0">
                        <a:spcBef>
                          <a:spcPts val="0"/>
                        </a:spcBef>
                        <a:spcAft>
                          <a:spcPts val="0"/>
                        </a:spcAft>
                      </a:pPr>
                      <a:r>
                        <a:rPr lang="en-US" sz="1400" dirty="0">
                          <a:solidFill>
                            <a:schemeClr val="bg1"/>
                          </a:solidFill>
                          <a:effectLst/>
                        </a:rPr>
                        <a:t>Nitrogen Supply Method</a:t>
                      </a:r>
                      <a:endParaRPr lang="en-US" sz="1400" dirty="0">
                        <a:solidFill>
                          <a:schemeClr val="bg1"/>
                        </a:solidFill>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algn="ctr" hangingPunct="0">
                        <a:spcBef>
                          <a:spcPts val="0"/>
                        </a:spcBef>
                        <a:spcAft>
                          <a:spcPts val="0"/>
                        </a:spcAft>
                      </a:pPr>
                      <a:r>
                        <a:rPr lang="en-US" sz="1400" dirty="0">
                          <a:solidFill>
                            <a:schemeClr val="bg1"/>
                          </a:solidFill>
                          <a:effectLst/>
                        </a:rPr>
                        <a:t>Slurry state during collection</a:t>
                      </a:r>
                      <a:endParaRPr lang="en-US" sz="1400" dirty="0">
                        <a:solidFill>
                          <a:schemeClr val="bg1"/>
                        </a:solidFill>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algn="ctr" hangingPunct="0">
                        <a:spcBef>
                          <a:spcPts val="0"/>
                        </a:spcBef>
                        <a:spcAft>
                          <a:spcPts val="0"/>
                        </a:spcAft>
                      </a:pPr>
                      <a:r>
                        <a:rPr lang="en-US" sz="1400" dirty="0">
                          <a:solidFill>
                            <a:schemeClr val="bg1"/>
                          </a:solidFill>
                          <a:effectLst/>
                        </a:rPr>
                        <a:t>Pump Rates/Pressure Range</a:t>
                      </a:r>
                      <a:endParaRPr lang="en-US" sz="1400" dirty="0">
                        <a:solidFill>
                          <a:schemeClr val="bg1"/>
                        </a:solidFill>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algn="ctr" hangingPunct="0">
                        <a:spcBef>
                          <a:spcPts val="0"/>
                        </a:spcBef>
                        <a:spcAft>
                          <a:spcPts val="0"/>
                        </a:spcAft>
                      </a:pPr>
                      <a:r>
                        <a:rPr lang="en-US" sz="1400" dirty="0">
                          <a:solidFill>
                            <a:schemeClr val="bg1"/>
                          </a:solidFill>
                          <a:effectLst/>
                        </a:rPr>
                        <a:t>Strengths </a:t>
                      </a:r>
                      <a:endParaRPr lang="en-US" sz="1400" dirty="0">
                        <a:solidFill>
                          <a:schemeClr val="bg1"/>
                        </a:solidFill>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algn="ctr" hangingPunct="0">
                        <a:spcBef>
                          <a:spcPts val="0"/>
                        </a:spcBef>
                        <a:spcAft>
                          <a:spcPts val="0"/>
                        </a:spcAft>
                      </a:pPr>
                      <a:r>
                        <a:rPr lang="en-US" sz="1400" dirty="0">
                          <a:solidFill>
                            <a:schemeClr val="bg1"/>
                          </a:solidFill>
                          <a:effectLst/>
                        </a:rPr>
                        <a:t>Weaknesses</a:t>
                      </a:r>
                      <a:endParaRPr lang="en-US" sz="1400" dirty="0">
                        <a:solidFill>
                          <a:schemeClr val="bg1"/>
                        </a:solidFill>
                        <a:effectLst/>
                        <a:latin typeface="Times New Roman" panose="02020603050405020304" pitchFamily="18" charset="0"/>
                        <a:ea typeface="Times New Roman" panose="02020603050405020304" pitchFamily="18" charset="0"/>
                      </a:endParaRPr>
                    </a:p>
                  </a:txBody>
                  <a:tcPr marL="60003" marR="60003" marT="0" marB="0" anchor="ctr"/>
                </a:tc>
                <a:extLst>
                  <a:ext uri="{0D108BD9-81ED-4DB2-BD59-A6C34878D82A}">
                    <a16:rowId xmlns:a16="http://schemas.microsoft.com/office/drawing/2014/main" xmlns="" val="10000"/>
                  </a:ext>
                </a:extLst>
              </a:tr>
              <a:tr h="1981358">
                <a:tc>
                  <a:txBody>
                    <a:bodyPr/>
                    <a:lstStyle/>
                    <a:p>
                      <a:pPr marL="0" marR="0" algn="ctr" hangingPunct="0">
                        <a:spcBef>
                          <a:spcPts val="0"/>
                        </a:spcBef>
                        <a:spcAft>
                          <a:spcPts val="0"/>
                        </a:spcAft>
                      </a:pPr>
                      <a:r>
                        <a:rPr lang="en-US" sz="1600" dirty="0">
                          <a:solidFill>
                            <a:schemeClr val="bg1"/>
                          </a:solidFill>
                          <a:effectLst/>
                        </a:rPr>
                        <a:t>FC #1</a:t>
                      </a:r>
                      <a:endParaRPr lang="en-US" sz="1600" dirty="0">
                        <a:solidFill>
                          <a:schemeClr val="bg1"/>
                        </a:solidFill>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hangingPunct="0">
                        <a:spcBef>
                          <a:spcPts val="0"/>
                        </a:spcBef>
                        <a:spcAft>
                          <a:spcPts val="600"/>
                        </a:spcAft>
                      </a:pPr>
                      <a:r>
                        <a:rPr lang="en-US" sz="1200" dirty="0">
                          <a:effectLst/>
                        </a:rPr>
                        <a:t>Cryogenic Liquid N2 Conversion to Gaseous N2</a:t>
                      </a:r>
                      <a:endParaRPr lang="en-US" sz="1200" dirty="0">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hangingPunct="0">
                        <a:spcBef>
                          <a:spcPts val="0"/>
                        </a:spcBef>
                        <a:spcAft>
                          <a:spcPts val="600"/>
                        </a:spcAft>
                      </a:pPr>
                      <a:r>
                        <a:rPr lang="en-US" sz="1200" i="1" dirty="0">
                          <a:effectLst/>
                          <a:highlight>
                            <a:srgbClr val="FFFF00"/>
                          </a:highlight>
                        </a:rPr>
                        <a:t>Static</a:t>
                      </a:r>
                      <a:r>
                        <a:rPr lang="en-US" sz="1200" dirty="0">
                          <a:effectLst/>
                          <a:highlight>
                            <a:srgbClr val="FFFF00"/>
                          </a:highlight>
                        </a:rPr>
                        <a:t> – </a:t>
                      </a:r>
                      <a:r>
                        <a:rPr lang="en-US" sz="1200" dirty="0">
                          <a:effectLst/>
                        </a:rPr>
                        <a:t>contained within treating iron at target foamed quality and pressure</a:t>
                      </a:r>
                      <a:endParaRPr lang="en-US" sz="1200" dirty="0">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hangingPunct="0">
                        <a:spcBef>
                          <a:spcPts val="0"/>
                        </a:spcBef>
                        <a:spcAft>
                          <a:spcPts val="600"/>
                        </a:spcAft>
                      </a:pPr>
                      <a:r>
                        <a:rPr lang="en-US" sz="1200" dirty="0">
                          <a:effectLst/>
                        </a:rPr>
                        <a:t>3 – 5 bpm</a:t>
                      </a:r>
                    </a:p>
                    <a:p>
                      <a:pPr marL="0" marR="0" hangingPunct="0">
                        <a:spcBef>
                          <a:spcPts val="0"/>
                        </a:spcBef>
                        <a:spcAft>
                          <a:spcPts val="600"/>
                        </a:spcAft>
                      </a:pPr>
                      <a:r>
                        <a:rPr lang="en-US" sz="1200" dirty="0">
                          <a:effectLst/>
                        </a:rPr>
                        <a:t>300 – 1000 psi</a:t>
                      </a:r>
                    </a:p>
                    <a:p>
                      <a:pPr marL="0" marR="0" hangingPunct="0">
                        <a:spcBef>
                          <a:spcPts val="0"/>
                        </a:spcBef>
                        <a:spcAft>
                          <a:spcPts val="600"/>
                        </a:spcAft>
                      </a:pPr>
                      <a:endParaRPr lang="en-US" sz="1200" dirty="0">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hangingPunct="0">
                        <a:spcBef>
                          <a:spcPts val="0"/>
                        </a:spcBef>
                        <a:spcAft>
                          <a:spcPts val="600"/>
                        </a:spcAft>
                      </a:pPr>
                      <a:r>
                        <a:rPr lang="en-US" sz="1200" dirty="0">
                          <a:effectLst/>
                        </a:rPr>
                        <a:t>Sample pressure and foam quality could be targeted before trapping target sample</a:t>
                      </a:r>
                      <a:endParaRPr lang="en-US" sz="1200" dirty="0">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hangingPunct="0">
                        <a:spcBef>
                          <a:spcPts val="0"/>
                        </a:spcBef>
                        <a:spcAft>
                          <a:spcPts val="600"/>
                        </a:spcAft>
                      </a:pPr>
                      <a:r>
                        <a:rPr lang="en-US" sz="1200" dirty="0">
                          <a:effectLst/>
                        </a:rPr>
                        <a:t>Difficult to reach target pressure and quality</a:t>
                      </a:r>
                    </a:p>
                    <a:p>
                      <a:pPr marL="0" marR="0" hangingPunct="0">
                        <a:spcBef>
                          <a:spcPts val="0"/>
                        </a:spcBef>
                        <a:spcAft>
                          <a:spcPts val="600"/>
                        </a:spcAft>
                      </a:pPr>
                      <a:r>
                        <a:rPr lang="en-US" sz="1200" dirty="0">
                          <a:effectLst/>
                        </a:rPr>
                        <a:t>Loss of sample pressure due to volume loss</a:t>
                      </a:r>
                      <a:endParaRPr lang="en-US" sz="1200" dirty="0">
                        <a:effectLst/>
                        <a:latin typeface="Times New Roman" panose="02020603050405020304" pitchFamily="18" charset="0"/>
                        <a:ea typeface="Times New Roman" panose="02020603050405020304" pitchFamily="18" charset="0"/>
                      </a:endParaRPr>
                    </a:p>
                  </a:txBody>
                  <a:tcPr marL="60003" marR="60003" marT="0" marB="0" anchor="ctr"/>
                </a:tc>
                <a:extLst>
                  <a:ext uri="{0D108BD9-81ED-4DB2-BD59-A6C34878D82A}">
                    <a16:rowId xmlns:a16="http://schemas.microsoft.com/office/drawing/2014/main" xmlns="" val="10001"/>
                  </a:ext>
                </a:extLst>
              </a:tr>
              <a:tr h="1600249">
                <a:tc>
                  <a:txBody>
                    <a:bodyPr/>
                    <a:lstStyle/>
                    <a:p>
                      <a:pPr marL="0" marR="0" algn="ctr" hangingPunct="0">
                        <a:spcBef>
                          <a:spcPts val="0"/>
                        </a:spcBef>
                        <a:spcAft>
                          <a:spcPts val="0"/>
                        </a:spcAft>
                      </a:pPr>
                      <a:r>
                        <a:rPr lang="en-US" sz="1600" dirty="0">
                          <a:solidFill>
                            <a:schemeClr val="bg1"/>
                          </a:solidFill>
                          <a:effectLst/>
                        </a:rPr>
                        <a:t>FC #2</a:t>
                      </a:r>
                      <a:endParaRPr lang="en-US" sz="1600" dirty="0">
                        <a:solidFill>
                          <a:schemeClr val="bg1"/>
                        </a:solidFill>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hangingPunct="0">
                        <a:spcBef>
                          <a:spcPts val="0"/>
                        </a:spcBef>
                        <a:spcAft>
                          <a:spcPts val="600"/>
                        </a:spcAft>
                      </a:pPr>
                      <a:r>
                        <a:rPr lang="en-US" sz="1200" dirty="0">
                          <a:effectLst/>
                        </a:rPr>
                        <a:t>Cryogenic Liquid N2 Conversion to Gaseous N2</a:t>
                      </a:r>
                      <a:endParaRPr lang="en-US" sz="1200" dirty="0">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hangingPunct="0">
                        <a:spcBef>
                          <a:spcPts val="0"/>
                        </a:spcBef>
                        <a:spcAft>
                          <a:spcPts val="600"/>
                        </a:spcAft>
                      </a:pPr>
                      <a:r>
                        <a:rPr lang="en-US" sz="1200" i="1" dirty="0">
                          <a:effectLst/>
                          <a:highlight>
                            <a:srgbClr val="FFFF00"/>
                          </a:highlight>
                        </a:rPr>
                        <a:t>Dynamic</a:t>
                      </a:r>
                      <a:r>
                        <a:rPr lang="en-US" sz="1200" dirty="0">
                          <a:effectLst/>
                          <a:highlight>
                            <a:srgbClr val="FFFF00"/>
                          </a:highlight>
                        </a:rPr>
                        <a:t> – </a:t>
                      </a:r>
                      <a:r>
                        <a:rPr lang="en-US" sz="1200" dirty="0">
                          <a:effectLst/>
                        </a:rPr>
                        <a:t>samples captured from live stream </a:t>
                      </a:r>
                    </a:p>
                    <a:p>
                      <a:pPr marL="0" marR="0" hangingPunct="0">
                        <a:spcBef>
                          <a:spcPts val="0"/>
                        </a:spcBef>
                        <a:spcAft>
                          <a:spcPts val="600"/>
                        </a:spcAft>
                      </a:pPr>
                      <a:r>
                        <a:rPr lang="en-US" sz="1200" dirty="0">
                          <a:effectLst/>
                        </a:rPr>
                        <a:t>pressure maintained through back pressure</a:t>
                      </a:r>
                      <a:endParaRPr lang="en-US" sz="1200" dirty="0">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hangingPunct="0">
                        <a:spcBef>
                          <a:spcPts val="0"/>
                        </a:spcBef>
                        <a:spcAft>
                          <a:spcPts val="600"/>
                        </a:spcAft>
                      </a:pPr>
                      <a:r>
                        <a:rPr lang="en-US" sz="1200" dirty="0">
                          <a:effectLst/>
                        </a:rPr>
                        <a:t>3 – 5 bpm</a:t>
                      </a:r>
                    </a:p>
                    <a:p>
                      <a:pPr marL="0" marR="0" hangingPunct="0">
                        <a:spcBef>
                          <a:spcPts val="0"/>
                        </a:spcBef>
                        <a:spcAft>
                          <a:spcPts val="600"/>
                        </a:spcAft>
                      </a:pPr>
                      <a:r>
                        <a:rPr lang="en-US" sz="1200" dirty="0">
                          <a:effectLst/>
                        </a:rPr>
                        <a:t>300 – 1000 psi</a:t>
                      </a:r>
                    </a:p>
                  </a:txBody>
                  <a:tcPr marL="60003" marR="60003" marT="0" marB="0" anchor="ctr"/>
                </a:tc>
                <a:tc>
                  <a:txBody>
                    <a:bodyPr/>
                    <a:lstStyle/>
                    <a:p>
                      <a:pPr marL="0" marR="0" hangingPunct="0">
                        <a:spcBef>
                          <a:spcPts val="0"/>
                        </a:spcBef>
                        <a:spcAft>
                          <a:spcPts val="600"/>
                        </a:spcAft>
                      </a:pPr>
                      <a:r>
                        <a:rPr lang="en-US" sz="1200" dirty="0">
                          <a:effectLst/>
                        </a:rPr>
                        <a:t>No reduction in sample pressure and increase in sample nitrogen fraction due to loss of volume from sample lines</a:t>
                      </a:r>
                      <a:endParaRPr lang="en-US" sz="1200" dirty="0">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hangingPunct="0">
                        <a:spcBef>
                          <a:spcPts val="0"/>
                        </a:spcBef>
                        <a:spcAft>
                          <a:spcPts val="600"/>
                        </a:spcAft>
                      </a:pPr>
                      <a:r>
                        <a:rPr lang="en-US" sz="1200" kern="1200" dirty="0">
                          <a:solidFill>
                            <a:schemeClr val="dk1"/>
                          </a:solidFill>
                          <a:effectLst/>
                          <a:latin typeface="+mn-lt"/>
                          <a:ea typeface="+mn-ea"/>
                          <a:cs typeface="+mn-cs"/>
                        </a:rPr>
                        <a:t>Pressure fluctuations during test caused multiple burst disk activations</a:t>
                      </a:r>
                    </a:p>
                  </a:txBody>
                  <a:tcPr marL="60003" marR="60003" marT="0" marB="0" anchor="ctr"/>
                </a:tc>
                <a:extLst>
                  <a:ext uri="{0D108BD9-81ED-4DB2-BD59-A6C34878D82A}">
                    <a16:rowId xmlns:a16="http://schemas.microsoft.com/office/drawing/2014/main" xmlns="" val="10002"/>
                  </a:ext>
                </a:extLst>
              </a:tr>
              <a:tr h="2461698">
                <a:tc>
                  <a:txBody>
                    <a:bodyPr/>
                    <a:lstStyle/>
                    <a:p>
                      <a:pPr marL="0" marR="0" algn="ctr" hangingPunct="0">
                        <a:spcBef>
                          <a:spcPts val="0"/>
                        </a:spcBef>
                        <a:spcAft>
                          <a:spcPts val="0"/>
                        </a:spcAft>
                      </a:pPr>
                      <a:r>
                        <a:rPr lang="en-US" sz="1600" dirty="0">
                          <a:solidFill>
                            <a:schemeClr val="bg1"/>
                          </a:solidFill>
                          <a:effectLst/>
                        </a:rPr>
                        <a:t>FC #3</a:t>
                      </a:r>
                      <a:endParaRPr lang="en-US" sz="1600" dirty="0">
                        <a:solidFill>
                          <a:schemeClr val="bg1"/>
                        </a:solidFill>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hangingPunct="0">
                        <a:spcBef>
                          <a:spcPts val="0"/>
                        </a:spcBef>
                        <a:spcAft>
                          <a:spcPts val="600"/>
                        </a:spcAft>
                      </a:pPr>
                      <a:r>
                        <a:rPr lang="en-US" sz="1200" dirty="0">
                          <a:effectLst/>
                        </a:rPr>
                        <a:t>Bottled N2 Gas through regulated flow </a:t>
                      </a:r>
                      <a:endParaRPr lang="en-US" sz="1200" dirty="0">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hangingPunct="0">
                        <a:spcBef>
                          <a:spcPts val="0"/>
                        </a:spcBef>
                        <a:spcAft>
                          <a:spcPts val="600"/>
                        </a:spcAft>
                      </a:pPr>
                      <a:r>
                        <a:rPr lang="en-US" sz="1200" i="1" dirty="0">
                          <a:effectLst/>
                          <a:highlight>
                            <a:srgbClr val="FFFF00"/>
                          </a:highlight>
                        </a:rPr>
                        <a:t>Static</a:t>
                      </a:r>
                      <a:r>
                        <a:rPr lang="en-US" sz="1200" dirty="0">
                          <a:effectLst/>
                          <a:highlight>
                            <a:srgbClr val="FFFF00"/>
                          </a:highlight>
                        </a:rPr>
                        <a:t> – </a:t>
                      </a:r>
                      <a:r>
                        <a:rPr lang="en-US" sz="1200" dirty="0">
                          <a:effectLst/>
                        </a:rPr>
                        <a:t>contained within treating iron at target foamed quality and pressure</a:t>
                      </a:r>
                      <a:endParaRPr lang="en-US" sz="1200" dirty="0">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hangingPunct="0">
                        <a:spcBef>
                          <a:spcPts val="0"/>
                        </a:spcBef>
                        <a:spcAft>
                          <a:spcPts val="600"/>
                        </a:spcAft>
                      </a:pPr>
                      <a:r>
                        <a:rPr lang="en-US" sz="1200" dirty="0">
                          <a:effectLst/>
                        </a:rPr>
                        <a:t>3 – 5 bpm</a:t>
                      </a:r>
                    </a:p>
                    <a:p>
                      <a:pPr marL="0" marR="0" hangingPunct="0">
                        <a:spcBef>
                          <a:spcPts val="0"/>
                        </a:spcBef>
                        <a:spcAft>
                          <a:spcPts val="600"/>
                        </a:spcAft>
                      </a:pPr>
                      <a:r>
                        <a:rPr lang="en-US" sz="1200" dirty="0">
                          <a:effectLst/>
                        </a:rPr>
                        <a:t>300 – 1000 psi</a:t>
                      </a:r>
                    </a:p>
                  </a:txBody>
                  <a:tcPr marL="60003" marR="60003" marT="0" marB="0" anchor="ctr"/>
                </a:tc>
                <a:tc>
                  <a:txBody>
                    <a:bodyPr/>
                    <a:lstStyle/>
                    <a:p>
                      <a:pPr marL="0" marR="0" hangingPunct="0">
                        <a:spcBef>
                          <a:spcPts val="0"/>
                        </a:spcBef>
                        <a:spcAft>
                          <a:spcPts val="600"/>
                        </a:spcAft>
                      </a:pPr>
                      <a:r>
                        <a:rPr lang="en-US" sz="1200" dirty="0">
                          <a:effectLst/>
                        </a:rPr>
                        <a:t>Pressure control  throughout collection process with use of  N2 bottle reservoir accumulator</a:t>
                      </a:r>
                    </a:p>
                    <a:p>
                      <a:pPr marL="0" marR="0" hangingPunct="0">
                        <a:spcBef>
                          <a:spcPts val="0"/>
                        </a:spcBef>
                        <a:spcAft>
                          <a:spcPts val="600"/>
                        </a:spcAft>
                      </a:pPr>
                      <a:r>
                        <a:rPr lang="en-US" sz="1200" dirty="0">
                          <a:effectLst/>
                        </a:rPr>
                        <a:t>No requirement for N2 liquid to gas conversion provided reduced operational complexity and risks</a:t>
                      </a:r>
                      <a:endParaRPr lang="en-US" sz="1200" dirty="0">
                        <a:effectLst/>
                        <a:latin typeface="Times New Roman" panose="02020603050405020304" pitchFamily="18" charset="0"/>
                        <a:ea typeface="Times New Roman" panose="02020603050405020304" pitchFamily="18" charset="0"/>
                      </a:endParaRPr>
                    </a:p>
                  </a:txBody>
                  <a:tcPr marL="60003" marR="60003" marT="0" marB="0" anchor="ctr"/>
                </a:tc>
                <a:tc>
                  <a:txBody>
                    <a:bodyPr/>
                    <a:lstStyle/>
                    <a:p>
                      <a:pPr marL="0" marR="0" hangingPunct="0">
                        <a:spcBef>
                          <a:spcPts val="0"/>
                        </a:spcBef>
                        <a:spcAft>
                          <a:spcPts val="600"/>
                        </a:spcAft>
                      </a:pPr>
                      <a:r>
                        <a:rPr lang="en-US" sz="1200" dirty="0">
                          <a:effectLst/>
                        </a:rPr>
                        <a:t> </a:t>
                      </a:r>
                      <a:endParaRPr lang="en-US" sz="1200" dirty="0">
                        <a:effectLst/>
                        <a:latin typeface="Times New Roman" panose="02020603050405020304" pitchFamily="18" charset="0"/>
                        <a:ea typeface="Times New Roman" panose="02020603050405020304" pitchFamily="18" charset="0"/>
                      </a:endParaRPr>
                    </a:p>
                  </a:txBody>
                  <a:tcPr marL="60003" marR="60003" marT="0" marB="0" anchor="ctr"/>
                </a:tc>
                <a:extLst>
                  <a:ext uri="{0D108BD9-81ED-4DB2-BD59-A6C34878D82A}">
                    <a16:rowId xmlns:a16="http://schemas.microsoft.com/office/drawing/2014/main" xmlns="" val="10003"/>
                  </a:ext>
                </a:extLst>
              </a:tr>
            </a:tbl>
          </a:graphicData>
        </a:graphic>
      </p:graphicFrame>
      <p:sp>
        <p:nvSpPr>
          <p:cNvPr id="21544" name="Rectangle 5"/>
          <p:cNvSpPr>
            <a:spLocks noChangeArrowheads="1"/>
          </p:cNvSpPr>
          <p:nvPr/>
        </p:nvSpPr>
        <p:spPr bwMode="auto">
          <a:xfrm>
            <a:off x="27500" y="6439968"/>
            <a:ext cx="8749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800" b="1" dirty="0">
                <a:solidFill>
                  <a:srgbClr val="1F497D"/>
                </a:solidFill>
                <a:latin typeface="Calibri" panose="020F0502020204030204" pitchFamily="34" charset="0"/>
                <a:cs typeface="Times New Roman" panose="02020603050405020304" pitchFamily="18" charset="0"/>
              </a:rPr>
              <a:t>NOTE: All tests conducted using API Class H cement mixed at 16.45 lb/gal base density</a:t>
            </a:r>
            <a:endParaRPr lang="en-US" altLang="en-US" sz="1800"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9"/>
          <p:cNvSpPr txBox="1">
            <a:spLocks noChangeArrowheads="1"/>
          </p:cNvSpPr>
          <p:nvPr/>
        </p:nvSpPr>
        <p:spPr bwMode="auto">
          <a:xfrm>
            <a:off x="104775" y="827088"/>
            <a:ext cx="8936038" cy="539591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dirty="0"/>
          </a:p>
        </p:txBody>
      </p:sp>
      <p:sp>
        <p:nvSpPr>
          <p:cNvPr id="22531" name="Slide Number Placeholder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AD193559-C89E-426C-A69D-AA157A77D2E6}" type="slidenum">
              <a:rPr lang="en-US" altLang="en-US" sz="1200" smtClean="0">
                <a:solidFill>
                  <a:srgbClr val="FFFFFF"/>
                </a:solidFill>
              </a:rPr>
              <a:pPr/>
              <a:t>28</a:t>
            </a:fld>
            <a:endParaRPr lang="en-US" altLang="en-US" sz="1200" dirty="0">
              <a:solidFill>
                <a:srgbClr val="FFFFFF"/>
              </a:solidFill>
            </a:endParaRPr>
          </a:p>
        </p:txBody>
      </p:sp>
      <p:sp>
        <p:nvSpPr>
          <p:cNvPr id="5" name="Title 2"/>
          <p:cNvSpPr>
            <a:spLocks noGrp="1"/>
          </p:cNvSpPr>
          <p:nvPr>
            <p:ph type="title"/>
          </p:nvPr>
        </p:nvSpPr>
        <p:spPr>
          <a:xfrm>
            <a:off x="714375" y="25400"/>
            <a:ext cx="6554788" cy="693738"/>
          </a:xfrm>
        </p:spPr>
        <p:txBody>
          <a:bodyPr>
            <a:normAutofit fontScale="90000"/>
          </a:bodyPr>
          <a:lstStyle/>
          <a:p>
            <a:pPr>
              <a:defRPr/>
            </a:pPr>
            <a:r>
              <a:rPr lang="en-US" dirty="0"/>
              <a:t>Field Collection #1</a:t>
            </a:r>
          </a:p>
        </p:txBody>
      </p:sp>
      <p:grpSp>
        <p:nvGrpSpPr>
          <p:cNvPr id="22533" name="Group 10"/>
          <p:cNvGrpSpPr>
            <a:grpSpLocks noChangeAspect="1"/>
          </p:cNvGrpSpPr>
          <p:nvPr/>
        </p:nvGrpSpPr>
        <p:grpSpPr bwMode="auto">
          <a:xfrm>
            <a:off x="285081" y="968375"/>
            <a:ext cx="8019132" cy="4965700"/>
            <a:chOff x="764" y="0"/>
            <a:chExt cx="6670740" cy="4079538"/>
          </a:xfrm>
        </p:grpSpPr>
        <p:pic>
          <p:nvPicPr>
            <p:cNvPr id="22536" name="Picture 11"/>
            <p:cNvPicPr>
              <a:picLocks noChangeAspect="1"/>
            </p:cNvPicPr>
            <p:nvPr/>
          </p:nvPicPr>
          <p:blipFill>
            <a:blip r:embed="rId2">
              <a:extLst>
                <a:ext uri="{28A0092B-C50C-407E-A947-70E740481C1C}">
                  <a14:useLocalDpi xmlns:a14="http://schemas.microsoft.com/office/drawing/2010/main" val="0"/>
                </a:ext>
              </a:extLst>
            </a:blip>
            <a:srcRect l="39624" r="34639"/>
            <a:stretch>
              <a:fillRect/>
            </a:stretch>
          </p:blipFill>
          <p:spPr bwMode="auto">
            <a:xfrm>
              <a:off x="3910012" y="3286124"/>
              <a:ext cx="152400" cy="793414"/>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7" name="Picture 12" descr="Win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4725" y="747712"/>
              <a:ext cx="1047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3" descr="D:\Documents\FE1\Iron Pictures\Straight without wing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38612" y="2495550"/>
              <a:ext cx="37147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4" descr="D:\Documents\FE1\Iron Pictures\Straight without wing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1562" y="762000"/>
              <a:ext cx="100965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5" descr="Tee with Wings.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1212" y="700087"/>
              <a:ext cx="34766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AutoShape 9"/>
            <p:cNvSpPr>
              <a:spLocks noChangeArrowheads="1"/>
            </p:cNvSpPr>
            <p:nvPr/>
          </p:nvSpPr>
          <p:spPr bwMode="auto">
            <a:xfrm>
              <a:off x="2190750" y="371475"/>
              <a:ext cx="159432" cy="325397"/>
            </a:xfrm>
            <a:prstGeom prst="roundRect">
              <a:avLst>
                <a:gd name="adj" fmla="val 16667"/>
              </a:avLst>
            </a:prstGeom>
            <a:solidFill>
              <a:srgbClr val="000000"/>
            </a:solidFill>
            <a:ln w="9525">
              <a:solidFill>
                <a:srgbClr val="000066"/>
              </a:solidFill>
              <a:round/>
              <a:headEnd/>
              <a:tailEnd/>
            </a:ln>
          </p:spPr>
          <p:txBody>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sz="1800" dirty="0"/>
            </a:p>
          </p:txBody>
        </p:sp>
        <p:pic>
          <p:nvPicPr>
            <p:cNvPr id="22542" name="Picture 17" descr="Tee without wings.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5062" y="771525"/>
              <a:ext cx="2667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8" descr="D:\Documents\FE1\Iron Pictures\2x2 with Wings.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67000" y="747712"/>
              <a:ext cx="42862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9" descr="D:\Documents\FE1\Iron Pictures\2x2 with Wings.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05062" y="1252537"/>
              <a:ext cx="2238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20" descr="90 without Wings.PN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71737" y="2466975"/>
              <a:ext cx="204788"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21" descr="D:\Documents\FE1\Iron Pictures\Straight without wings.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695575" y="2495550"/>
              <a:ext cx="7429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22" descr="Tee with Wings.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2812" y="2495550"/>
              <a:ext cx="347663"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6"/>
            <p:cNvSpPr txBox="1">
              <a:spLocks noChangeArrowheads="1"/>
            </p:cNvSpPr>
            <p:nvPr/>
          </p:nvSpPr>
          <p:spPr bwMode="auto">
            <a:xfrm>
              <a:off x="2404752" y="0"/>
              <a:ext cx="1221525" cy="219106"/>
            </a:xfrm>
            <a:prstGeom prst="rect">
              <a:avLst/>
            </a:prstGeom>
            <a:solidFill>
              <a:srgbClr val="FFFFFF"/>
            </a:solidFill>
            <a:ln w="9525">
              <a:solidFill>
                <a:srgbClr val="000000"/>
              </a:solidFill>
              <a:miter lim="800000"/>
              <a:headEnd/>
              <a:tailEnd/>
            </a:ln>
          </p:spPr>
          <p:txBody>
            <a:bodyPr/>
            <a:lstStyle/>
            <a:p>
              <a:pPr>
                <a:spcBef>
                  <a:spcPts val="0"/>
                </a:spcBef>
                <a:spcAft>
                  <a:spcPts val="0"/>
                </a:spcAft>
                <a:defRPr/>
              </a:pPr>
              <a:r>
                <a:rPr lang="en-US" sz="1100" dirty="0">
                  <a:solidFill>
                    <a:srgbClr val="000000"/>
                  </a:solidFill>
                  <a:latin typeface="Times New Roman" panose="02020603050405020304" pitchFamily="18" charset="0"/>
                  <a:ea typeface="+mn-ea"/>
                  <a:cs typeface="Arial" panose="020B0604020202020204" pitchFamily="34" charset="0"/>
                </a:rPr>
                <a:t>Pressure Relief Valve</a:t>
              </a:r>
              <a:endParaRPr lang="en-US" sz="1100" dirty="0">
                <a:latin typeface="Times New Roman" panose="02020603050405020304" pitchFamily="18" charset="0"/>
                <a:ea typeface="Times New Roman" panose="02020603050405020304" pitchFamily="18" charset="0"/>
              </a:endParaRPr>
            </a:p>
          </p:txBody>
        </p:sp>
        <p:sp>
          <p:nvSpPr>
            <p:cNvPr id="25" name="Text Box 17"/>
            <p:cNvSpPr txBox="1">
              <a:spLocks noChangeArrowheads="1"/>
            </p:cNvSpPr>
            <p:nvPr/>
          </p:nvSpPr>
          <p:spPr bwMode="auto">
            <a:xfrm>
              <a:off x="764" y="2389409"/>
              <a:ext cx="1349619" cy="524288"/>
            </a:xfrm>
            <a:prstGeom prst="rect">
              <a:avLst/>
            </a:prstGeom>
            <a:solidFill>
              <a:srgbClr val="FFFFFF"/>
            </a:solidFill>
            <a:ln w="9525">
              <a:solidFill>
                <a:srgbClr val="000000"/>
              </a:solidFill>
              <a:miter lim="800000"/>
              <a:headEnd/>
              <a:tailEnd/>
            </a:ln>
          </p:spPr>
          <p:txBody>
            <a:bodyPr/>
            <a:lstStyle/>
            <a:p>
              <a:pPr algn="ctr">
                <a:spcBef>
                  <a:spcPts val="0"/>
                </a:spcBef>
                <a:spcAft>
                  <a:spcPts val="0"/>
                </a:spcAft>
                <a:defRPr/>
              </a:pPr>
              <a:r>
                <a:rPr lang="en-US" sz="1100" dirty="0">
                  <a:solidFill>
                    <a:srgbClr val="000000"/>
                  </a:solidFill>
                  <a:latin typeface="Times New Roman" panose="02020603050405020304" pitchFamily="18" charset="0"/>
                  <a:ea typeface="+mn-ea"/>
                  <a:cs typeface="Arial" panose="020B0604020202020204" pitchFamily="34" charset="0"/>
                </a:rPr>
                <a:t>Pressure Transducers Connected to data recording system</a:t>
              </a:r>
              <a:endParaRPr lang="en-US" sz="1100" dirty="0">
                <a:latin typeface="Times New Roman" panose="02020603050405020304" pitchFamily="18" charset="0"/>
                <a:ea typeface="Times New Roman" panose="02020603050405020304" pitchFamily="18" charset="0"/>
              </a:endParaRPr>
            </a:p>
          </p:txBody>
        </p:sp>
        <p:pic>
          <p:nvPicPr>
            <p:cNvPr id="22550" name="Picture 25" descr="Bullplug to NPT to Needle Valce.PNG"/>
            <p:cNvPicPr>
              <a:picLocks noChangeAspect="1"/>
            </p:cNvPicPr>
            <p:nvPr/>
          </p:nvPicPr>
          <p:blipFill>
            <a:blip r:embed="rId13" cstate="print">
              <a:extLst>
                <a:ext uri="{28A0092B-C50C-407E-A947-70E740481C1C}">
                  <a14:useLocalDpi xmlns:a14="http://schemas.microsoft.com/office/drawing/2010/main" val="0"/>
                </a:ext>
              </a:extLst>
            </a:blip>
            <a:srcRect t="21129"/>
            <a:stretch>
              <a:fillRect/>
            </a:stretch>
          </p:blipFill>
          <p:spPr bwMode="auto">
            <a:xfrm>
              <a:off x="3743325" y="2990850"/>
              <a:ext cx="500062"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9"/>
            <p:cNvSpPr txBox="1">
              <a:spLocks noChangeArrowheads="1"/>
            </p:cNvSpPr>
            <p:nvPr/>
          </p:nvSpPr>
          <p:spPr bwMode="auto">
            <a:xfrm>
              <a:off x="5034001" y="2661873"/>
              <a:ext cx="1088147" cy="448645"/>
            </a:xfrm>
            <a:prstGeom prst="rect">
              <a:avLst/>
            </a:prstGeom>
            <a:solidFill>
              <a:srgbClr val="FFFFFF"/>
            </a:solidFill>
            <a:ln w="9525">
              <a:solidFill>
                <a:srgbClr val="000000"/>
              </a:solidFill>
              <a:miter lim="800000"/>
              <a:headEnd/>
              <a:tailEnd/>
            </a:ln>
          </p:spPr>
          <p:txBody>
            <a:bodyPr/>
            <a:lstStyle/>
            <a:p>
              <a:pPr algn="ctr">
                <a:spcBef>
                  <a:spcPts val="0"/>
                </a:spcBef>
                <a:spcAft>
                  <a:spcPts val="0"/>
                </a:spcAft>
                <a:defRPr/>
              </a:pPr>
              <a:r>
                <a:rPr lang="en-US" sz="1100" dirty="0">
                  <a:solidFill>
                    <a:srgbClr val="000000"/>
                  </a:solidFill>
                  <a:latin typeface="Times New Roman" panose="02020603050405020304" pitchFamily="18" charset="0"/>
                  <a:ea typeface="+mn-ea"/>
                  <a:cs typeface="Arial" panose="020B0604020202020204" pitchFamily="34" charset="0"/>
                </a:rPr>
                <a:t>Sample cylinder isolation valves. 2x2 lo-torque valve</a:t>
              </a:r>
              <a:endParaRPr lang="en-US" sz="1100" dirty="0">
                <a:latin typeface="Times New Roman" panose="02020603050405020304" pitchFamily="18" charset="0"/>
                <a:ea typeface="Times New Roman" panose="02020603050405020304" pitchFamily="18" charset="0"/>
              </a:endParaRPr>
            </a:p>
          </p:txBody>
        </p:sp>
        <p:pic>
          <p:nvPicPr>
            <p:cNvPr id="22552" name="Picture 27" descr="Tee with Wings.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24287" y="2495550"/>
              <a:ext cx="347663"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28" descr="D:\Documents\FE1\Iron Pictures\2x2 with Wings.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86200" y="2990850"/>
              <a:ext cx="2238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22"/>
            <p:cNvSpPr txBox="1">
              <a:spLocks noChangeArrowheads="1"/>
            </p:cNvSpPr>
            <p:nvPr/>
          </p:nvSpPr>
          <p:spPr bwMode="auto">
            <a:xfrm>
              <a:off x="5081541" y="3319190"/>
              <a:ext cx="1111917" cy="375610"/>
            </a:xfrm>
            <a:prstGeom prst="rect">
              <a:avLst/>
            </a:prstGeom>
            <a:solidFill>
              <a:srgbClr val="FFFFFF"/>
            </a:solidFill>
            <a:ln w="9525">
              <a:solidFill>
                <a:srgbClr val="000000"/>
              </a:solidFill>
              <a:miter lim="800000"/>
              <a:headEnd/>
              <a:tailEnd/>
            </a:ln>
          </p:spPr>
          <p:txBody>
            <a:bodyPr/>
            <a:lstStyle/>
            <a:p>
              <a:pPr algn="ctr">
                <a:spcBef>
                  <a:spcPts val="0"/>
                </a:spcBef>
                <a:spcAft>
                  <a:spcPts val="0"/>
                </a:spcAft>
                <a:defRPr/>
              </a:pPr>
              <a:r>
                <a:rPr lang="en-US" sz="1100" b="1" dirty="0">
                  <a:solidFill>
                    <a:srgbClr val="000000"/>
                  </a:solidFill>
                  <a:latin typeface="Times New Roman" panose="02020603050405020304" pitchFamily="18" charset="0"/>
                  <a:ea typeface="+mn-ea"/>
                  <a:cs typeface="Arial" panose="020B0604020202020204" pitchFamily="34" charset="0"/>
                </a:rPr>
                <a:t>Pressurized Sample Containers</a:t>
              </a:r>
              <a:endParaRPr lang="en-US" sz="1100" dirty="0">
                <a:latin typeface="Times New Roman" panose="02020603050405020304" pitchFamily="18" charset="0"/>
                <a:ea typeface="Times New Roman" panose="02020603050405020304" pitchFamily="18" charset="0"/>
              </a:endParaRPr>
            </a:p>
          </p:txBody>
        </p:sp>
        <p:pic>
          <p:nvPicPr>
            <p:cNvPr id="22555" name="Picture 30" descr="D:\Documents\FE1\Iron Pictures\Straight without wings.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833937" y="2495550"/>
              <a:ext cx="690563"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6" name="Picture 31" descr="90 without Wings.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53075" y="2495550"/>
              <a:ext cx="204787"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32" descr="Win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7825" y="2462212"/>
              <a:ext cx="1047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33" descr="D:\Documents\FE1\Iron Pictures\2x2 with Wings.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1175" y="1257300"/>
              <a:ext cx="2190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34" descr="D:\Documents\FE1\Iron Pictures\Straight without wing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090862" y="747712"/>
              <a:ext cx="4238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0" name="Picture 35" descr="D:\Documents\FE1\Iron Pictures\Straight without wing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24262" y="747712"/>
              <a:ext cx="1962150"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36" descr="Tee with Wings.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62600" y="733425"/>
              <a:ext cx="34766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30"/>
            <p:cNvSpPr txBox="1">
              <a:spLocks noChangeArrowheads="1"/>
            </p:cNvSpPr>
            <p:nvPr/>
          </p:nvSpPr>
          <p:spPr bwMode="auto">
            <a:xfrm>
              <a:off x="5933307" y="259536"/>
              <a:ext cx="738197" cy="599932"/>
            </a:xfrm>
            <a:prstGeom prst="rect">
              <a:avLst/>
            </a:prstGeom>
            <a:solidFill>
              <a:srgbClr val="FFFFFF"/>
            </a:solidFill>
            <a:ln w="12700">
              <a:solidFill>
                <a:srgbClr val="000066"/>
              </a:solidFill>
              <a:miter lim="800000"/>
              <a:headEnd/>
              <a:tailEnd/>
            </a:ln>
          </p:spPr>
          <p:txBody>
            <a:bodyPr/>
            <a:lstStyle/>
            <a:p>
              <a:pPr algn="ctr">
                <a:spcBef>
                  <a:spcPts val="0"/>
                </a:spcBef>
                <a:spcAft>
                  <a:spcPts val="0"/>
                </a:spcAft>
                <a:defRPr/>
              </a:pPr>
              <a:r>
                <a:rPr lang="en-US" sz="1100" b="1" dirty="0">
                  <a:solidFill>
                    <a:srgbClr val="000000"/>
                  </a:solidFill>
                  <a:latin typeface="Times New Roman" panose="02020603050405020304" pitchFamily="18" charset="0"/>
                  <a:ea typeface="+mn-ea"/>
                  <a:cs typeface="Arial" panose="020B0604020202020204" pitchFamily="34" charset="0"/>
                </a:rPr>
                <a:t>To De-foaming Manifold</a:t>
              </a:r>
              <a:endParaRPr lang="en-US" sz="1100" dirty="0">
                <a:latin typeface="Times New Roman" panose="02020603050405020304" pitchFamily="18" charset="0"/>
                <a:ea typeface="Times New Roman" panose="02020603050405020304" pitchFamily="18" charset="0"/>
              </a:endParaRPr>
            </a:p>
          </p:txBody>
        </p:sp>
        <p:pic>
          <p:nvPicPr>
            <p:cNvPr id="22563" name="Picture 38" descr="D:\Documents\FE1\Iron Pictures\Straight without wings.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452687" y="914400"/>
              <a:ext cx="1571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4" name="Picture 39" descr="Bullplug to NPT to Needle Valce.PNG"/>
            <p:cNvPicPr>
              <a:picLocks noChangeAspect="1"/>
            </p:cNvPicPr>
            <p:nvPr/>
          </p:nvPicPr>
          <p:blipFill>
            <a:blip r:embed="rId13" cstate="print">
              <a:extLst>
                <a:ext uri="{28A0092B-C50C-407E-A947-70E740481C1C}">
                  <a14:useLocalDpi xmlns:a14="http://schemas.microsoft.com/office/drawing/2010/main" val="0"/>
                </a:ext>
              </a:extLst>
            </a:blip>
            <a:srcRect t="21129"/>
            <a:stretch>
              <a:fillRect/>
            </a:stretch>
          </p:blipFill>
          <p:spPr bwMode="auto">
            <a:xfrm>
              <a:off x="4395787" y="2990850"/>
              <a:ext cx="500063"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5" name="Picture 40" descr="Tee with Wings.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86275" y="2495550"/>
              <a:ext cx="34766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6" name="Picture 41" descr="D:\Documents\FE1\Iron Pictures\2x2 with Wings.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48187" y="2981325"/>
              <a:ext cx="2238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7" name="Picture 42" descr="D:\Documents\FE1\Iron Pictures\Straight without wings.PN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643562" y="914400"/>
              <a:ext cx="1571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38"/>
            <p:cNvSpPr txBox="1">
              <a:spLocks noChangeArrowheads="1"/>
            </p:cNvSpPr>
            <p:nvPr/>
          </p:nvSpPr>
          <p:spPr bwMode="auto">
            <a:xfrm>
              <a:off x="141300" y="281707"/>
              <a:ext cx="916473" cy="603845"/>
            </a:xfrm>
            <a:prstGeom prst="rect">
              <a:avLst/>
            </a:prstGeom>
            <a:solidFill>
              <a:srgbClr val="FFFFFF"/>
            </a:solidFill>
            <a:ln w="12700">
              <a:solidFill>
                <a:srgbClr val="000066"/>
              </a:solidFill>
              <a:miter lim="800000"/>
              <a:headEnd/>
              <a:tailEnd/>
            </a:ln>
          </p:spPr>
          <p:txBody>
            <a:bodyPr/>
            <a:lstStyle/>
            <a:p>
              <a:pPr algn="ctr">
                <a:spcBef>
                  <a:spcPts val="0"/>
                </a:spcBef>
                <a:spcAft>
                  <a:spcPts val="0"/>
                </a:spcAft>
                <a:defRPr/>
              </a:pPr>
              <a:r>
                <a:rPr lang="en-US" sz="1200" b="1" dirty="0">
                  <a:solidFill>
                    <a:srgbClr val="000000"/>
                  </a:solidFill>
                  <a:latin typeface="Times New Roman" panose="02020603050405020304" pitchFamily="18" charset="0"/>
                  <a:ea typeface="+mn-ea"/>
                  <a:cs typeface="Arial" panose="020B0604020202020204" pitchFamily="34" charset="0"/>
                </a:rPr>
                <a:t>From Foamer Cross/Foam Generator</a:t>
              </a:r>
              <a:endParaRPr lang="en-US" sz="1200" dirty="0">
                <a:latin typeface="Times New Roman" panose="02020603050405020304" pitchFamily="18" charset="0"/>
                <a:ea typeface="Times New Roman" panose="02020603050405020304" pitchFamily="18" charset="0"/>
              </a:endParaRPr>
            </a:p>
          </p:txBody>
        </p:sp>
        <p:pic>
          <p:nvPicPr>
            <p:cNvPr id="22569" name="Picture 44" descr="Tee with Wings.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09737" y="681037"/>
              <a:ext cx="34766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70" name="AutoShape 40"/>
            <p:cNvSpPr>
              <a:spLocks noChangeArrowheads="1"/>
            </p:cNvSpPr>
            <p:nvPr/>
          </p:nvSpPr>
          <p:spPr bwMode="auto">
            <a:xfrm rot="10800000">
              <a:off x="1766887" y="452437"/>
              <a:ext cx="212090" cy="185420"/>
            </a:xfrm>
            <a:prstGeom prst="roundRect">
              <a:avLst>
                <a:gd name="adj" fmla="val 16667"/>
              </a:avLst>
            </a:prstGeom>
            <a:solidFill>
              <a:srgbClr val="9BBB59"/>
            </a:solidFill>
            <a:ln>
              <a:noFill/>
            </a:ln>
            <a:effectLst>
              <a:outerShdw dist="28398" dir="3806097" algn="ctr" rotWithShape="0">
                <a:srgbClr val="622423">
                  <a:alpha val="50000"/>
                </a:srgbClr>
              </a:outerShdw>
            </a:effectLst>
            <a:extLst>
              <a:ext uri="{91240B29-F687-4F45-9708-019B960494DF}">
                <a14:hiddenLine xmlns:a14="http://schemas.microsoft.com/office/drawing/2010/main" w="38100">
                  <a:solidFill>
                    <a:srgbClr val="F2F2F2"/>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sz="1800" dirty="0"/>
            </a:p>
          </p:txBody>
        </p:sp>
        <p:sp>
          <p:nvSpPr>
            <p:cNvPr id="22571" name="AutoShape 42"/>
            <p:cNvSpPr>
              <a:spLocks noChangeArrowheads="1"/>
            </p:cNvSpPr>
            <p:nvPr/>
          </p:nvSpPr>
          <p:spPr bwMode="auto">
            <a:xfrm rot="10800000">
              <a:off x="3514725" y="2676525"/>
              <a:ext cx="212090" cy="185420"/>
            </a:xfrm>
            <a:prstGeom prst="roundRect">
              <a:avLst>
                <a:gd name="adj" fmla="val 16667"/>
              </a:avLst>
            </a:prstGeom>
            <a:solidFill>
              <a:srgbClr val="9BBB59"/>
            </a:solidFill>
            <a:ln>
              <a:noFill/>
            </a:ln>
            <a:effectLst>
              <a:outerShdw dist="28398" dir="3806097" algn="ctr" rotWithShape="0">
                <a:srgbClr val="622423">
                  <a:alpha val="50000"/>
                </a:srgbClr>
              </a:outerShdw>
            </a:effectLst>
            <a:extLst>
              <a:ext uri="{91240B29-F687-4F45-9708-019B960494DF}">
                <a14:hiddenLine xmlns:a14="http://schemas.microsoft.com/office/drawing/2010/main" w="38100">
                  <a:solidFill>
                    <a:srgbClr val="F2F2F2"/>
                  </a:solidFill>
                  <a:round/>
                  <a:headEnd/>
                  <a:tailEnd/>
                </a14:hiddenLine>
              </a:ext>
            </a:extLst>
          </p:spPr>
          <p:txBody>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sz="1800" dirty="0"/>
            </a:p>
          </p:txBody>
        </p:sp>
        <p:cxnSp>
          <p:nvCxnSpPr>
            <p:cNvPr id="22572" name="Line 43"/>
            <p:cNvCxnSpPr>
              <a:cxnSpLocks noChangeShapeType="1"/>
            </p:cNvCxnSpPr>
            <p:nvPr/>
          </p:nvCxnSpPr>
          <p:spPr bwMode="auto">
            <a:xfrm flipV="1">
              <a:off x="1352550" y="547687"/>
              <a:ext cx="414020" cy="227076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3" name="Line 44"/>
            <p:cNvCxnSpPr>
              <a:cxnSpLocks noChangeShapeType="1"/>
            </p:cNvCxnSpPr>
            <p:nvPr/>
          </p:nvCxnSpPr>
          <p:spPr bwMode="auto">
            <a:xfrm flipV="1">
              <a:off x="1347787" y="2795587"/>
              <a:ext cx="2139950" cy="2222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4" name="Line 45"/>
            <p:cNvCxnSpPr>
              <a:cxnSpLocks noChangeShapeType="1"/>
            </p:cNvCxnSpPr>
            <p:nvPr/>
          </p:nvCxnSpPr>
          <p:spPr bwMode="auto">
            <a:xfrm flipH="1">
              <a:off x="2347912" y="219075"/>
              <a:ext cx="650240" cy="28575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5" name="Line 46"/>
            <p:cNvCxnSpPr>
              <a:cxnSpLocks noChangeShapeType="1"/>
            </p:cNvCxnSpPr>
            <p:nvPr/>
          </p:nvCxnSpPr>
          <p:spPr bwMode="auto">
            <a:xfrm flipH="1">
              <a:off x="4062412" y="3486150"/>
              <a:ext cx="1018540" cy="9271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6" name="Line 47"/>
            <p:cNvCxnSpPr>
              <a:cxnSpLocks noChangeShapeType="1"/>
            </p:cNvCxnSpPr>
            <p:nvPr/>
          </p:nvCxnSpPr>
          <p:spPr bwMode="auto">
            <a:xfrm flipH="1">
              <a:off x="4772025" y="3486150"/>
              <a:ext cx="309245" cy="20891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77" name="Line 48"/>
            <p:cNvCxnSpPr>
              <a:cxnSpLocks noChangeShapeType="1"/>
            </p:cNvCxnSpPr>
            <p:nvPr/>
          </p:nvCxnSpPr>
          <p:spPr bwMode="auto">
            <a:xfrm flipH="1">
              <a:off x="3000375" y="2100262"/>
              <a:ext cx="440055" cy="39497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578" name="Picture 53"/>
            <p:cNvPicPr>
              <a:picLocks noChangeAspect="1"/>
            </p:cNvPicPr>
            <p:nvPr/>
          </p:nvPicPr>
          <p:blipFill>
            <a:blip r:embed="rId2">
              <a:extLst>
                <a:ext uri="{28A0092B-C50C-407E-A947-70E740481C1C}">
                  <a14:useLocalDpi xmlns:a14="http://schemas.microsoft.com/office/drawing/2010/main" val="0"/>
                </a:ext>
              </a:extLst>
            </a:blip>
            <a:srcRect l="39624" r="34639"/>
            <a:stretch>
              <a:fillRect/>
            </a:stretch>
          </p:blipFill>
          <p:spPr bwMode="auto">
            <a:xfrm>
              <a:off x="4581525" y="3286125"/>
              <a:ext cx="152400" cy="793413"/>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79" name="Picture 54" descr="D:\Documents\FE1\Iron Pictures\2x2 with Wings.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48187" y="2714625"/>
              <a:ext cx="2238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0" name="Picture 55" descr="D:\Documents\FE1\Iron Pictures\2x2 with Wings.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86200" y="2709862"/>
              <a:ext cx="2238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1" name="Picture 56" descr="D:\Documents\FE1\Iron Pictures\Straight without wings.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8800" y="1533525"/>
              <a:ext cx="157162"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Picture 57" descr="D:\Documents\FE1\Iron Pictures\Straight without wings.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52687" y="1519237"/>
              <a:ext cx="157163"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 Box 19"/>
            <p:cNvSpPr txBox="1">
              <a:spLocks noChangeArrowheads="1"/>
            </p:cNvSpPr>
            <p:nvPr/>
          </p:nvSpPr>
          <p:spPr bwMode="auto">
            <a:xfrm>
              <a:off x="2861668" y="1533739"/>
              <a:ext cx="1247936" cy="611670"/>
            </a:xfrm>
            <a:prstGeom prst="rect">
              <a:avLst/>
            </a:prstGeom>
            <a:solidFill>
              <a:srgbClr val="FFFFFF"/>
            </a:solidFill>
            <a:ln w="9525">
              <a:solidFill>
                <a:srgbClr val="000000"/>
              </a:solidFill>
              <a:miter lim="800000"/>
              <a:headEnd/>
              <a:tailEnd/>
            </a:ln>
          </p:spPr>
          <p:txBody>
            <a:bodyPr/>
            <a:lstStyle/>
            <a:p>
              <a:pPr algn="ctr">
                <a:spcBef>
                  <a:spcPts val="0"/>
                </a:spcBef>
                <a:spcAft>
                  <a:spcPts val="0"/>
                </a:spcAft>
                <a:defRPr/>
              </a:pPr>
              <a:r>
                <a:rPr lang="en-US" sz="1100" dirty="0">
                  <a:solidFill>
                    <a:srgbClr val="000000"/>
                  </a:solidFill>
                  <a:latin typeface="Times New Roman" panose="02020603050405020304" pitchFamily="18" charset="0"/>
                  <a:ea typeface="+mn-ea"/>
                  <a:cs typeface="Arial" panose="020B0604020202020204" pitchFamily="34" charset="0"/>
                </a:rPr>
                <a:t>Sample isolation section. 38 ft of 2” treating line between 2x2 valves</a:t>
              </a:r>
              <a:endParaRPr lang="en-US" sz="1100" dirty="0">
                <a:latin typeface="Times New Roman" panose="02020603050405020304" pitchFamily="18" charset="0"/>
                <a:ea typeface="Times New Roman" panose="02020603050405020304" pitchFamily="18" charset="0"/>
              </a:endParaRPr>
            </a:p>
          </p:txBody>
        </p:sp>
        <p:sp>
          <p:nvSpPr>
            <p:cNvPr id="60" name="Text Box 19"/>
            <p:cNvSpPr txBox="1">
              <a:spLocks noChangeArrowheads="1"/>
            </p:cNvSpPr>
            <p:nvPr/>
          </p:nvSpPr>
          <p:spPr bwMode="auto">
            <a:xfrm>
              <a:off x="4242981" y="37822"/>
              <a:ext cx="1088147" cy="242581"/>
            </a:xfrm>
            <a:prstGeom prst="rect">
              <a:avLst/>
            </a:prstGeom>
            <a:solidFill>
              <a:srgbClr val="FFFFFF"/>
            </a:solidFill>
            <a:ln w="9525">
              <a:solidFill>
                <a:srgbClr val="000000"/>
              </a:solidFill>
              <a:miter lim="800000"/>
              <a:headEnd/>
              <a:tailEnd/>
            </a:ln>
          </p:spPr>
          <p:txBody>
            <a:bodyPr/>
            <a:lstStyle/>
            <a:p>
              <a:pPr algn="ctr">
                <a:spcBef>
                  <a:spcPts val="0"/>
                </a:spcBef>
                <a:spcAft>
                  <a:spcPts val="0"/>
                </a:spcAft>
                <a:defRPr/>
              </a:pPr>
              <a:r>
                <a:rPr lang="en-US" sz="1100" dirty="0">
                  <a:solidFill>
                    <a:srgbClr val="000000"/>
                  </a:solidFill>
                  <a:latin typeface="Times New Roman" panose="02020603050405020304" pitchFamily="18" charset="0"/>
                  <a:ea typeface="+mn-ea"/>
                  <a:cs typeface="Arial" panose="020B0604020202020204" pitchFamily="34" charset="0"/>
                </a:rPr>
                <a:t>Main treating line</a:t>
              </a:r>
              <a:endParaRPr lang="en-US" sz="1100" dirty="0">
                <a:latin typeface="Times New Roman" panose="02020603050405020304" pitchFamily="18" charset="0"/>
                <a:ea typeface="Times New Roman" panose="02020603050405020304" pitchFamily="18" charset="0"/>
              </a:endParaRPr>
            </a:p>
          </p:txBody>
        </p:sp>
        <p:cxnSp>
          <p:nvCxnSpPr>
            <p:cNvPr id="22585" name="Line 48"/>
            <p:cNvCxnSpPr>
              <a:cxnSpLocks noChangeShapeType="1"/>
            </p:cNvCxnSpPr>
            <p:nvPr/>
          </p:nvCxnSpPr>
          <p:spPr bwMode="auto">
            <a:xfrm flipH="1">
              <a:off x="4438650" y="280987"/>
              <a:ext cx="424180" cy="49022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Text Box 19"/>
            <p:cNvSpPr txBox="1">
              <a:spLocks noChangeArrowheads="1"/>
            </p:cNvSpPr>
            <p:nvPr/>
          </p:nvSpPr>
          <p:spPr bwMode="auto">
            <a:xfrm>
              <a:off x="4204685" y="1009451"/>
              <a:ext cx="1089467" cy="470817"/>
            </a:xfrm>
            <a:prstGeom prst="rect">
              <a:avLst/>
            </a:prstGeom>
            <a:solidFill>
              <a:srgbClr val="FFFFFF"/>
            </a:solidFill>
            <a:ln w="9525">
              <a:solidFill>
                <a:srgbClr val="000000"/>
              </a:solidFill>
              <a:miter lim="800000"/>
              <a:headEnd/>
              <a:tailEnd/>
            </a:ln>
          </p:spPr>
          <p:txBody>
            <a:bodyPr/>
            <a:lstStyle/>
            <a:p>
              <a:pPr algn="ctr">
                <a:spcBef>
                  <a:spcPts val="0"/>
                </a:spcBef>
                <a:spcAft>
                  <a:spcPts val="0"/>
                </a:spcAft>
                <a:defRPr/>
              </a:pPr>
              <a:r>
                <a:rPr lang="en-US" sz="1100" dirty="0">
                  <a:solidFill>
                    <a:srgbClr val="000000"/>
                  </a:solidFill>
                  <a:latin typeface="Times New Roman" panose="02020603050405020304" pitchFamily="18" charset="0"/>
                  <a:ea typeface="+mn-ea"/>
                  <a:cs typeface="Arial" panose="020B0604020202020204" pitchFamily="34" charset="0"/>
                </a:rPr>
                <a:t>Sample isolation valves. 2x2 lo-torque </a:t>
              </a:r>
              <a:endParaRPr lang="en-US" sz="1100" dirty="0">
                <a:latin typeface="Times New Roman" panose="02020603050405020304" pitchFamily="18" charset="0"/>
                <a:ea typeface="Times New Roman" panose="02020603050405020304" pitchFamily="18" charset="0"/>
              </a:endParaRPr>
            </a:p>
          </p:txBody>
        </p:sp>
        <p:cxnSp>
          <p:nvCxnSpPr>
            <p:cNvPr id="22587" name="Line 48"/>
            <p:cNvCxnSpPr>
              <a:cxnSpLocks noChangeShapeType="1"/>
            </p:cNvCxnSpPr>
            <p:nvPr/>
          </p:nvCxnSpPr>
          <p:spPr bwMode="auto">
            <a:xfrm flipH="1">
              <a:off x="2667000" y="1181100"/>
              <a:ext cx="1535430" cy="1905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88" name="Line 48"/>
            <p:cNvCxnSpPr>
              <a:cxnSpLocks noChangeShapeType="1"/>
            </p:cNvCxnSpPr>
            <p:nvPr/>
          </p:nvCxnSpPr>
          <p:spPr bwMode="auto">
            <a:xfrm>
              <a:off x="5291137" y="1181100"/>
              <a:ext cx="269240" cy="1905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89" name="Line 47"/>
            <p:cNvCxnSpPr>
              <a:cxnSpLocks noChangeShapeType="1"/>
            </p:cNvCxnSpPr>
            <p:nvPr/>
          </p:nvCxnSpPr>
          <p:spPr bwMode="auto">
            <a:xfrm flipH="1">
              <a:off x="4800600" y="2819400"/>
              <a:ext cx="233045" cy="25209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90" name="Line 47"/>
            <p:cNvCxnSpPr>
              <a:cxnSpLocks noChangeShapeType="1"/>
            </p:cNvCxnSpPr>
            <p:nvPr/>
          </p:nvCxnSpPr>
          <p:spPr bwMode="auto">
            <a:xfrm flipH="1">
              <a:off x="4800600" y="2819400"/>
              <a:ext cx="233045" cy="285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467600" y="5866095"/>
            <a:ext cx="1584406" cy="937649"/>
          </a:xfrm>
          <a:prstGeom prst="rect">
            <a:avLst/>
          </a:prstGeom>
          <a:solidFill>
            <a:schemeClr val="bg1"/>
          </a:solidFill>
        </p:spPr>
        <p:txBody>
          <a:bodyPr wrap="square" rtlCol="0">
            <a:spAutoFit/>
          </a:bodyPr>
          <a:lstStyle/>
          <a:p>
            <a:endParaRPr lang="en-US" dirty="0"/>
          </a:p>
        </p:txBody>
      </p:sp>
      <p:pic>
        <p:nvPicPr>
          <p:cNvPr id="12" name="Picture 11" descr="C:\Documents and Settings\Crandald\Desktop\Foamed Cement\TRS #2 - Field Cement - Images\Full Medical XZ Montages\D1 - XZ Montage with Scale.jpg"/>
          <p:cNvPicPr>
            <a:picLocks noChangeAspect="1"/>
          </p:cNvPicPr>
          <p:nvPr/>
        </p:nvPicPr>
        <p:blipFill>
          <a:blip r:embed="rId3" cstate="print"/>
          <a:srcRect/>
          <a:stretch>
            <a:fillRect/>
          </a:stretch>
        </p:blipFill>
        <p:spPr bwMode="auto">
          <a:xfrm>
            <a:off x="2661882" y="1688756"/>
            <a:ext cx="1897762" cy="4250989"/>
          </a:xfrm>
          <a:prstGeom prst="rect">
            <a:avLst/>
          </a:prstGeom>
          <a:noFill/>
          <a:ln w="9525">
            <a:noFill/>
            <a:miter lim="800000"/>
            <a:headEnd/>
            <a:tailEnd/>
          </a:ln>
        </p:spPr>
      </p:pic>
      <p:pic>
        <p:nvPicPr>
          <p:cNvPr id="13" name="Picture 12" descr="C:\Documents and Settings\Crandald\Desktop\Foamed Cement\TRS #2 - Field Cement - Images\D2 - XZ Montage with Scale.jpg"/>
          <p:cNvPicPr>
            <a:picLocks noChangeAspect="1"/>
          </p:cNvPicPr>
          <p:nvPr/>
        </p:nvPicPr>
        <p:blipFill>
          <a:blip r:embed="rId4" cstate="print"/>
          <a:srcRect/>
          <a:stretch>
            <a:fillRect/>
          </a:stretch>
        </p:blipFill>
        <p:spPr bwMode="auto">
          <a:xfrm>
            <a:off x="4612838" y="1687925"/>
            <a:ext cx="1897762" cy="4250989"/>
          </a:xfrm>
          <a:prstGeom prst="rect">
            <a:avLst/>
          </a:prstGeom>
          <a:noFill/>
          <a:ln w="9525">
            <a:noFill/>
            <a:miter lim="800000"/>
            <a:headEnd/>
            <a:tailEnd/>
          </a:ln>
        </p:spPr>
      </p:pic>
      <p:pic>
        <p:nvPicPr>
          <p:cNvPr id="15" name="Picture 14" descr="C:\Documents and Settings\Crandald\Desktop\Foamed Cement\TRS #2 - Field Cement - Images\E - XZ Montage with scale.jpg"/>
          <p:cNvPicPr>
            <a:picLocks noChangeAspect="1"/>
          </p:cNvPicPr>
          <p:nvPr/>
        </p:nvPicPr>
        <p:blipFill>
          <a:blip r:embed="rId5" cstate="print"/>
          <a:srcRect/>
          <a:stretch>
            <a:fillRect/>
          </a:stretch>
        </p:blipFill>
        <p:spPr bwMode="auto">
          <a:xfrm>
            <a:off x="6560438" y="1676400"/>
            <a:ext cx="1897762" cy="4250989"/>
          </a:xfrm>
          <a:prstGeom prst="rect">
            <a:avLst/>
          </a:prstGeom>
          <a:noFill/>
          <a:ln w="9525">
            <a:noFill/>
            <a:miter lim="800000"/>
            <a:headEnd/>
            <a:tailEnd/>
          </a:ln>
        </p:spPr>
      </p:pic>
      <p:grpSp>
        <p:nvGrpSpPr>
          <p:cNvPr id="17" name="Group 5"/>
          <p:cNvGrpSpPr>
            <a:grpSpLocks/>
          </p:cNvGrpSpPr>
          <p:nvPr/>
        </p:nvGrpSpPr>
        <p:grpSpPr bwMode="auto">
          <a:xfrm>
            <a:off x="7588771" y="5983564"/>
            <a:ext cx="1346504" cy="874436"/>
            <a:chOff x="7227886" y="4078527"/>
            <a:chExt cx="1640924" cy="1165915"/>
          </a:xfrm>
        </p:grpSpPr>
        <p:grpSp>
          <p:nvGrpSpPr>
            <p:cNvPr id="18" name="Group 4"/>
            <p:cNvGrpSpPr>
              <a:grpSpLocks/>
            </p:cNvGrpSpPr>
            <p:nvPr/>
          </p:nvGrpSpPr>
          <p:grpSpPr bwMode="auto">
            <a:xfrm>
              <a:off x="7239000" y="4419600"/>
              <a:ext cx="1600200" cy="609600"/>
              <a:chOff x="7239000" y="4419600"/>
              <a:chExt cx="1600200" cy="609600"/>
            </a:xfrm>
          </p:grpSpPr>
          <p:pic>
            <p:nvPicPr>
              <p:cNvPr id="21" name="Picture 19" descr="C:\Users\crandald\Desktop\Untitl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4563" y="4495800"/>
                <a:ext cx="146684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239000" y="4419600"/>
                <a:ext cx="1600200" cy="6096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3" name="Rectangle 22"/>
              <p:cNvSpPr/>
              <p:nvPr/>
            </p:nvSpPr>
            <p:spPr>
              <a:xfrm>
                <a:off x="7296150" y="4495800"/>
                <a:ext cx="1466850" cy="1524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grpSp>
        <p:sp>
          <p:nvSpPr>
            <p:cNvPr id="19" name="TextBox 5"/>
            <p:cNvSpPr txBox="1">
              <a:spLocks noChangeArrowheads="1"/>
            </p:cNvSpPr>
            <p:nvPr/>
          </p:nvSpPr>
          <p:spPr bwMode="auto">
            <a:xfrm>
              <a:off x="7268610" y="4546815"/>
              <a:ext cx="1600200" cy="69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dirty="0"/>
                <a:t>Low        High</a:t>
              </a:r>
            </a:p>
          </p:txBody>
        </p:sp>
        <p:sp>
          <p:nvSpPr>
            <p:cNvPr id="20" name="TextBox 5"/>
            <p:cNvSpPr txBox="1">
              <a:spLocks noChangeArrowheads="1"/>
            </p:cNvSpPr>
            <p:nvPr/>
          </p:nvSpPr>
          <p:spPr bwMode="auto">
            <a:xfrm>
              <a:off x="7227886" y="4078527"/>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dirty="0"/>
                <a:t>CT Attenuation</a:t>
              </a:r>
            </a:p>
          </p:txBody>
        </p:sp>
      </p:grpSp>
      <p:sp>
        <p:nvSpPr>
          <p:cNvPr id="29" name="TextBox 5"/>
          <p:cNvSpPr txBox="1">
            <a:spLocks noChangeArrowheads="1"/>
          </p:cNvSpPr>
          <p:nvPr/>
        </p:nvSpPr>
        <p:spPr bwMode="auto">
          <a:xfrm>
            <a:off x="3153628" y="1236621"/>
            <a:ext cx="119182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dirty="0"/>
              <a:t>YT1-</a:t>
            </a:r>
            <a:r>
              <a:rPr lang="en-US" altLang="en-US" sz="1050" b="1" dirty="0"/>
              <a:t>D1</a:t>
            </a:r>
            <a:r>
              <a:rPr lang="en-US" altLang="en-US" sz="1050" dirty="0"/>
              <a:t> 41.2% 310 psi</a:t>
            </a:r>
          </a:p>
        </p:txBody>
      </p:sp>
      <p:sp>
        <p:nvSpPr>
          <p:cNvPr id="30" name="TextBox 5"/>
          <p:cNvSpPr txBox="1">
            <a:spLocks noChangeArrowheads="1"/>
          </p:cNvSpPr>
          <p:nvPr/>
        </p:nvSpPr>
        <p:spPr bwMode="auto">
          <a:xfrm>
            <a:off x="6867618" y="1219200"/>
            <a:ext cx="11333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dirty="0"/>
              <a:t>YT1-</a:t>
            </a:r>
            <a:r>
              <a:rPr lang="en-US" altLang="en-US" sz="1050" b="1" dirty="0"/>
              <a:t>E1</a:t>
            </a:r>
            <a:r>
              <a:rPr lang="en-US" altLang="en-US" sz="1050" dirty="0"/>
              <a:t> 33.6%</a:t>
            </a:r>
          </a:p>
          <a:p>
            <a:pPr algn="ctr" eaLnBrk="1" hangingPunct="1"/>
            <a:r>
              <a:rPr lang="en-US" altLang="en-US" sz="1050" dirty="0"/>
              <a:t>290 psi</a:t>
            </a:r>
          </a:p>
        </p:txBody>
      </p:sp>
      <p:sp>
        <p:nvSpPr>
          <p:cNvPr id="32" name="TextBox 5"/>
          <p:cNvSpPr txBox="1">
            <a:spLocks noChangeArrowheads="1"/>
          </p:cNvSpPr>
          <p:nvPr/>
        </p:nvSpPr>
        <p:spPr bwMode="auto">
          <a:xfrm>
            <a:off x="5105400" y="1236621"/>
            <a:ext cx="113562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dirty="0"/>
              <a:t>YT1-</a:t>
            </a:r>
            <a:r>
              <a:rPr lang="en-US" altLang="en-US" sz="1050" b="1" dirty="0"/>
              <a:t>D2</a:t>
            </a:r>
            <a:r>
              <a:rPr lang="en-US" altLang="en-US" sz="1050" dirty="0"/>
              <a:t> 47.8%  290 psi</a:t>
            </a:r>
          </a:p>
        </p:txBody>
      </p:sp>
      <p:sp>
        <p:nvSpPr>
          <p:cNvPr id="2" name="Rectangle 1"/>
          <p:cNvSpPr/>
          <p:nvPr/>
        </p:nvSpPr>
        <p:spPr>
          <a:xfrm>
            <a:off x="-4571" y="6627168"/>
            <a:ext cx="3065245" cy="230832"/>
          </a:xfrm>
          <a:prstGeom prst="rect">
            <a:avLst/>
          </a:prstGeom>
        </p:spPr>
        <p:txBody>
          <a:bodyPr wrap="square">
            <a:spAutoFit/>
          </a:bodyPr>
          <a:lstStyle/>
          <a:p>
            <a:r>
              <a:rPr lang="en-US" altLang="en-US" sz="900" b="1" dirty="0"/>
              <a:t>Details available in SPE-170298-MS, </a:t>
            </a:r>
            <a:r>
              <a:rPr lang="en-US" sz="900" b="1" dirty="0"/>
              <a:t>SPE-180333-MS</a:t>
            </a:r>
          </a:p>
        </p:txBody>
      </p:sp>
      <p:sp>
        <p:nvSpPr>
          <p:cNvPr id="25" name="TextBox 24"/>
          <p:cNvSpPr txBox="1"/>
          <p:nvPr/>
        </p:nvSpPr>
        <p:spPr>
          <a:xfrm>
            <a:off x="2743200" y="5943600"/>
            <a:ext cx="3576484" cy="646331"/>
          </a:xfrm>
          <a:prstGeom prst="rect">
            <a:avLst/>
          </a:prstGeom>
          <a:noFill/>
        </p:spPr>
        <p:txBody>
          <a:bodyPr wrap="square" rtlCol="0">
            <a:spAutoFit/>
          </a:bodyPr>
          <a:lstStyle/>
          <a:p>
            <a:pPr algn="ctr">
              <a:defRPr/>
            </a:pPr>
            <a:r>
              <a:rPr lang="en-US" altLang="en-US" sz="1200" dirty="0">
                <a:cs typeface="Arial" panose="020B0604020202020204" pitchFamily="34" charset="0"/>
              </a:rPr>
              <a:t>Reconstructed medical CT images, </a:t>
            </a:r>
          </a:p>
          <a:p>
            <a:pPr algn="ctr">
              <a:defRPr/>
            </a:pPr>
            <a:r>
              <a:rPr lang="en-US" altLang="en-US" sz="1200" dirty="0">
                <a:cs typeface="Arial" panose="020B0604020202020204" pitchFamily="34" charset="0"/>
              </a:rPr>
              <a:t>False color montage of 5 cross sections X-Z plane</a:t>
            </a:r>
          </a:p>
          <a:p>
            <a:endParaRPr lang="en-US" sz="1200" dirty="0"/>
          </a:p>
        </p:txBody>
      </p:sp>
      <p:pic>
        <p:nvPicPr>
          <p:cNvPr id="27" name="Picture 26" descr="C:\Documents and Settings\Crandald\Desktop\Foamed Cement\TRS #2 - Field Cement - Images\Full Medical XZ Montages\A1 - XZ Montage with scale.jpg"/>
          <p:cNvPicPr/>
          <p:nvPr/>
        </p:nvPicPr>
        <p:blipFill>
          <a:blip r:embed="rId7" cstate="print"/>
          <a:srcRect/>
          <a:stretch>
            <a:fillRect/>
          </a:stretch>
        </p:blipFill>
        <p:spPr bwMode="auto">
          <a:xfrm>
            <a:off x="465305" y="1687926"/>
            <a:ext cx="2125495" cy="4248876"/>
          </a:xfrm>
          <a:prstGeom prst="rect">
            <a:avLst/>
          </a:prstGeom>
          <a:noFill/>
          <a:ln w="9525">
            <a:noFill/>
            <a:miter lim="800000"/>
            <a:headEnd/>
            <a:tailEnd/>
          </a:ln>
        </p:spPr>
      </p:pic>
      <p:sp>
        <p:nvSpPr>
          <p:cNvPr id="28" name="TextBox 5"/>
          <p:cNvSpPr txBox="1">
            <a:spLocks noChangeArrowheads="1"/>
          </p:cNvSpPr>
          <p:nvPr/>
        </p:nvSpPr>
        <p:spPr bwMode="auto">
          <a:xfrm>
            <a:off x="990600" y="1245631"/>
            <a:ext cx="113562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dirty="0"/>
              <a:t>YT1-</a:t>
            </a:r>
            <a:r>
              <a:rPr lang="en-US" altLang="en-US" sz="1050" b="1" dirty="0"/>
              <a:t>A1</a:t>
            </a:r>
            <a:r>
              <a:rPr lang="en-US" altLang="en-US" sz="1050" dirty="0"/>
              <a:t> 30.1%  940 psi</a:t>
            </a:r>
          </a:p>
        </p:txBody>
      </p:sp>
      <p:sp>
        <p:nvSpPr>
          <p:cNvPr id="4" name="Title 3"/>
          <p:cNvSpPr>
            <a:spLocks noGrp="1"/>
          </p:cNvSpPr>
          <p:nvPr>
            <p:ph type="title"/>
          </p:nvPr>
        </p:nvSpPr>
        <p:spPr>
          <a:xfrm>
            <a:off x="677465" y="163270"/>
            <a:ext cx="7772400" cy="1143000"/>
          </a:xfrm>
        </p:spPr>
        <p:txBody>
          <a:bodyPr/>
          <a:lstStyle/>
          <a:p>
            <a:r>
              <a:rPr lang="en-US" altLang="en-US" sz="4000" b="1" dirty="0">
                <a:solidFill>
                  <a:schemeClr val="tx1"/>
                </a:solidFill>
                <a:cs typeface="Arial" panose="020B0604020202020204" pitchFamily="34" charset="0"/>
              </a:rPr>
              <a:t>FINDINGS – Field Collection #1</a:t>
            </a:r>
            <a:endParaRPr lang="en-US" sz="4000" dirty="0">
              <a:solidFill>
                <a:schemeClr val="tx1"/>
              </a:solidFill>
            </a:endParaRPr>
          </a:p>
        </p:txBody>
      </p:sp>
    </p:spTree>
    <p:extLst>
      <p:ext uri="{BB962C8B-B14F-4D97-AF65-F5344CB8AC3E}">
        <p14:creationId xmlns:p14="http://schemas.microsoft.com/office/powerpoint/2010/main" val="3848132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a:t>Agenda</a:t>
            </a:r>
          </a:p>
        </p:txBody>
      </p:sp>
      <p:sp>
        <p:nvSpPr>
          <p:cNvPr id="10243" name="Content Placeholder 2"/>
          <p:cNvSpPr>
            <a:spLocks noGrp="1"/>
          </p:cNvSpPr>
          <p:nvPr>
            <p:ph idx="1"/>
          </p:nvPr>
        </p:nvSpPr>
        <p:spPr>
          <a:xfrm>
            <a:off x="838200" y="1600200"/>
            <a:ext cx="6629400" cy="4525963"/>
          </a:xfrm>
        </p:spPr>
        <p:txBody>
          <a:bodyPr/>
          <a:lstStyle/>
          <a:p>
            <a:pPr eaLnBrk="1" hangingPunct="1"/>
            <a:r>
              <a:rPr lang="en-US" altLang="en-US" sz="2800" dirty="0">
                <a:cs typeface="Arial" panose="020B0604020202020204" pitchFamily="34" charset="0"/>
              </a:rPr>
              <a:t>Background </a:t>
            </a:r>
          </a:p>
          <a:p>
            <a:pPr lvl="1" eaLnBrk="1" hangingPunct="1">
              <a:buFont typeface="Arial" panose="020B0604020202020204" pitchFamily="34" charset="0"/>
              <a:buChar char="•"/>
            </a:pPr>
            <a:r>
              <a:rPr lang="en-US" altLang="en-US" sz="2400" dirty="0">
                <a:cs typeface="Arial" panose="020B0604020202020204" pitchFamily="34" charset="0"/>
              </a:rPr>
              <a:t>What is foamed </a:t>
            </a:r>
          </a:p>
          <a:p>
            <a:pPr lvl="1" eaLnBrk="1" hangingPunct="1">
              <a:buFont typeface="Arial" panose="020B0604020202020204" pitchFamily="34" charset="0"/>
              <a:buChar char="•"/>
            </a:pPr>
            <a:r>
              <a:rPr lang="en-US" altLang="en-US" sz="2400" dirty="0">
                <a:cs typeface="Arial" panose="020B0604020202020204" pitchFamily="34" charset="0"/>
              </a:rPr>
              <a:t>Why and where is it used?</a:t>
            </a:r>
          </a:p>
          <a:p>
            <a:pPr lvl="1" eaLnBrk="1" hangingPunct="1">
              <a:buFont typeface="Arial" panose="020B0604020202020204" pitchFamily="34" charset="0"/>
              <a:buChar char="•"/>
            </a:pPr>
            <a:r>
              <a:rPr lang="en-US" altLang="en-US" sz="2400" dirty="0">
                <a:cs typeface="Arial" panose="020B0604020202020204" pitchFamily="34" charset="0"/>
              </a:rPr>
              <a:t>Key Issues</a:t>
            </a:r>
          </a:p>
          <a:p>
            <a:pPr eaLnBrk="1" hangingPunct="1"/>
            <a:r>
              <a:rPr lang="en-US" altLang="en-US" sz="2800" dirty="0">
                <a:cs typeface="Arial" panose="020B0604020202020204" pitchFamily="34" charset="0"/>
              </a:rPr>
              <a:t>Project Description and Objectives</a:t>
            </a:r>
          </a:p>
          <a:p>
            <a:pPr eaLnBrk="1" hangingPunct="1"/>
            <a:r>
              <a:rPr lang="en-US" altLang="en-US" sz="2800" dirty="0">
                <a:cs typeface="Arial" panose="020B0604020202020204" pitchFamily="34" charset="0"/>
              </a:rPr>
              <a:t>Laboratory Sampling Program &amp; Analysis</a:t>
            </a:r>
          </a:p>
          <a:p>
            <a:pPr eaLnBrk="1" hangingPunct="1"/>
            <a:r>
              <a:rPr lang="en-US" altLang="en-US" sz="2800" dirty="0">
                <a:cs typeface="Arial" panose="020B0604020202020204" pitchFamily="34" charset="0"/>
              </a:rPr>
              <a:t>Field Sampling Program &amp; Analysis</a:t>
            </a:r>
          </a:p>
          <a:p>
            <a:pPr eaLnBrk="1" hangingPunct="1"/>
            <a:r>
              <a:rPr lang="en-US" altLang="en-US" sz="2800" dirty="0">
                <a:cs typeface="Arial" panose="020B0604020202020204" pitchFamily="34" charset="0"/>
              </a:rPr>
              <a:t>Summary and Conclusions</a:t>
            </a:r>
          </a:p>
          <a:p>
            <a:pPr eaLnBrk="1" hangingPunct="1"/>
            <a:r>
              <a:rPr lang="en-US" altLang="en-US" sz="2800" dirty="0">
                <a:cs typeface="Arial" panose="020B0604020202020204" pitchFamily="34" charset="0"/>
              </a:rPr>
              <a:t>Acknowledgements</a:t>
            </a:r>
            <a:endParaRPr lang="en-US" altLang="en-US"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nvPr>
        </p:nvGraphicFramePr>
        <p:xfrm>
          <a:off x="43786" y="1371600"/>
          <a:ext cx="2263140" cy="228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nvPr>
        </p:nvGraphicFramePr>
        <p:xfrm>
          <a:off x="43786" y="3707250"/>
          <a:ext cx="2263140"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nvPr>
        </p:nvGraphicFramePr>
        <p:xfrm>
          <a:off x="2323082" y="1371600"/>
          <a:ext cx="226314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p:cNvGraphicFramePr>
          <p:nvPr>
            <p:extLst/>
          </p:nvPr>
        </p:nvGraphicFramePr>
        <p:xfrm>
          <a:off x="4603588" y="1371600"/>
          <a:ext cx="2263140"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a:graphicFrameLocks/>
          </p:cNvGraphicFramePr>
          <p:nvPr>
            <p:extLst/>
          </p:nvPr>
        </p:nvGraphicFramePr>
        <p:xfrm>
          <a:off x="4594707" y="3707250"/>
          <a:ext cx="2263140" cy="2286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Chart 13"/>
          <p:cNvGraphicFramePr>
            <a:graphicFrameLocks/>
          </p:cNvGraphicFramePr>
          <p:nvPr>
            <p:extLst/>
          </p:nvPr>
        </p:nvGraphicFramePr>
        <p:xfrm>
          <a:off x="2324210" y="3707250"/>
          <a:ext cx="2263140" cy="2286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 name="Chart 14"/>
          <p:cNvGraphicFramePr>
            <a:graphicFrameLocks/>
          </p:cNvGraphicFramePr>
          <p:nvPr>
            <p:extLst/>
          </p:nvPr>
        </p:nvGraphicFramePr>
        <p:xfrm>
          <a:off x="6880860" y="1371600"/>
          <a:ext cx="2263140" cy="2286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6" name="Chart 15"/>
          <p:cNvGraphicFramePr>
            <a:graphicFrameLocks/>
          </p:cNvGraphicFramePr>
          <p:nvPr>
            <p:extLst/>
          </p:nvPr>
        </p:nvGraphicFramePr>
        <p:xfrm>
          <a:off x="6880860" y="3707250"/>
          <a:ext cx="2263140" cy="2286000"/>
        </p:xfrm>
        <a:graphic>
          <a:graphicData uri="http://schemas.openxmlformats.org/drawingml/2006/chart">
            <c:chart xmlns:c="http://schemas.openxmlformats.org/drawingml/2006/chart" xmlns:r="http://schemas.openxmlformats.org/officeDocument/2006/relationships" r:id="rId9"/>
          </a:graphicData>
        </a:graphic>
      </p:graphicFrame>
      <p:sp>
        <p:nvSpPr>
          <p:cNvPr id="17" name="Title 3"/>
          <p:cNvSpPr>
            <a:spLocks noGrp="1"/>
          </p:cNvSpPr>
          <p:nvPr>
            <p:ph type="title"/>
          </p:nvPr>
        </p:nvSpPr>
        <p:spPr>
          <a:xfrm>
            <a:off x="677465" y="163270"/>
            <a:ext cx="7772400" cy="1143000"/>
          </a:xfrm>
        </p:spPr>
        <p:txBody>
          <a:bodyPr/>
          <a:lstStyle/>
          <a:p>
            <a:r>
              <a:rPr lang="en-US" altLang="en-US" sz="4000" b="1" dirty="0">
                <a:solidFill>
                  <a:schemeClr val="tx1"/>
                </a:solidFill>
                <a:cs typeface="Arial" panose="020B0604020202020204" pitchFamily="34" charset="0"/>
              </a:rPr>
              <a:t>FINDINGS – Field Collection #1</a:t>
            </a:r>
            <a:endParaRPr lang="en-US" sz="4000" dirty="0">
              <a:solidFill>
                <a:schemeClr val="tx1"/>
              </a:solidFill>
            </a:endParaRPr>
          </a:p>
        </p:txBody>
      </p:sp>
      <p:sp>
        <p:nvSpPr>
          <p:cNvPr id="18" name="Rectangle 17"/>
          <p:cNvSpPr/>
          <p:nvPr/>
        </p:nvSpPr>
        <p:spPr>
          <a:xfrm>
            <a:off x="3733800" y="6553200"/>
            <a:ext cx="3065245" cy="230832"/>
          </a:xfrm>
          <a:prstGeom prst="rect">
            <a:avLst/>
          </a:prstGeom>
        </p:spPr>
        <p:txBody>
          <a:bodyPr wrap="square">
            <a:spAutoFit/>
          </a:bodyPr>
          <a:lstStyle/>
          <a:p>
            <a:r>
              <a:rPr lang="en-US" altLang="en-US" sz="900" b="1" dirty="0"/>
              <a:t>Details available in SPE-170298-MS, </a:t>
            </a:r>
            <a:r>
              <a:rPr lang="en-US" sz="900" b="1" dirty="0"/>
              <a:t>SPE-180333-MS</a:t>
            </a:r>
          </a:p>
        </p:txBody>
      </p:sp>
      <p:sp>
        <p:nvSpPr>
          <p:cNvPr id="19" name="TextBox 5"/>
          <p:cNvSpPr txBox="1">
            <a:spLocks noChangeArrowheads="1"/>
          </p:cNvSpPr>
          <p:nvPr/>
        </p:nvSpPr>
        <p:spPr bwMode="auto">
          <a:xfrm>
            <a:off x="2974900" y="5993250"/>
            <a:ext cx="119182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dirty="0">
                <a:solidFill>
                  <a:schemeClr val="bg1"/>
                </a:solidFill>
              </a:rPr>
              <a:t>FC1-</a:t>
            </a:r>
            <a:r>
              <a:rPr lang="en-US" altLang="en-US" sz="1050" b="1" dirty="0">
                <a:solidFill>
                  <a:schemeClr val="bg1"/>
                </a:solidFill>
              </a:rPr>
              <a:t>D1</a:t>
            </a:r>
            <a:r>
              <a:rPr lang="en-US" altLang="en-US" sz="1050" dirty="0">
                <a:solidFill>
                  <a:schemeClr val="bg1"/>
                </a:solidFill>
              </a:rPr>
              <a:t> 41.2% 310 psi</a:t>
            </a:r>
          </a:p>
        </p:txBody>
      </p:sp>
      <p:sp>
        <p:nvSpPr>
          <p:cNvPr id="20" name="TextBox 5"/>
          <p:cNvSpPr txBox="1">
            <a:spLocks noChangeArrowheads="1"/>
          </p:cNvSpPr>
          <p:nvPr/>
        </p:nvSpPr>
        <p:spPr bwMode="auto">
          <a:xfrm>
            <a:off x="7543800" y="6039626"/>
            <a:ext cx="11333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dirty="0">
                <a:solidFill>
                  <a:schemeClr val="bg1"/>
                </a:solidFill>
              </a:rPr>
              <a:t>FC1-</a:t>
            </a:r>
            <a:r>
              <a:rPr lang="en-US" altLang="en-US" sz="1050" b="1" dirty="0">
                <a:solidFill>
                  <a:schemeClr val="bg1"/>
                </a:solidFill>
              </a:rPr>
              <a:t>E1</a:t>
            </a:r>
            <a:r>
              <a:rPr lang="en-US" altLang="en-US" sz="1050" dirty="0">
                <a:solidFill>
                  <a:schemeClr val="bg1"/>
                </a:solidFill>
              </a:rPr>
              <a:t> 33.6%</a:t>
            </a:r>
          </a:p>
          <a:p>
            <a:pPr algn="ctr" eaLnBrk="1" hangingPunct="1"/>
            <a:r>
              <a:rPr lang="en-US" altLang="en-US" sz="1050" dirty="0">
                <a:solidFill>
                  <a:schemeClr val="bg1"/>
                </a:solidFill>
              </a:rPr>
              <a:t>290 psi</a:t>
            </a:r>
          </a:p>
        </p:txBody>
      </p:sp>
      <p:sp>
        <p:nvSpPr>
          <p:cNvPr id="21" name="TextBox 5"/>
          <p:cNvSpPr txBox="1">
            <a:spLocks noChangeArrowheads="1"/>
          </p:cNvSpPr>
          <p:nvPr/>
        </p:nvSpPr>
        <p:spPr bwMode="auto">
          <a:xfrm>
            <a:off x="5266422" y="6023571"/>
            <a:ext cx="113562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dirty="0">
                <a:solidFill>
                  <a:schemeClr val="bg1"/>
                </a:solidFill>
              </a:rPr>
              <a:t>FC1-</a:t>
            </a:r>
            <a:r>
              <a:rPr lang="en-US" altLang="en-US" sz="1050" b="1" dirty="0">
                <a:solidFill>
                  <a:schemeClr val="bg1"/>
                </a:solidFill>
              </a:rPr>
              <a:t>D2</a:t>
            </a:r>
            <a:r>
              <a:rPr lang="en-US" altLang="en-US" sz="1050" dirty="0">
                <a:solidFill>
                  <a:schemeClr val="bg1"/>
                </a:solidFill>
              </a:rPr>
              <a:t> 47.8%  290 psi</a:t>
            </a:r>
          </a:p>
        </p:txBody>
      </p:sp>
      <p:sp>
        <p:nvSpPr>
          <p:cNvPr id="22" name="TextBox 5"/>
          <p:cNvSpPr txBox="1">
            <a:spLocks noChangeArrowheads="1"/>
          </p:cNvSpPr>
          <p:nvPr/>
        </p:nvSpPr>
        <p:spPr bwMode="auto">
          <a:xfrm>
            <a:off x="746740" y="6020307"/>
            <a:ext cx="113562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dirty="0">
                <a:solidFill>
                  <a:schemeClr val="bg1"/>
                </a:solidFill>
              </a:rPr>
              <a:t>FC1-</a:t>
            </a:r>
            <a:r>
              <a:rPr lang="en-US" altLang="en-US" sz="1050" b="1" dirty="0">
                <a:solidFill>
                  <a:schemeClr val="bg1"/>
                </a:solidFill>
              </a:rPr>
              <a:t>A1</a:t>
            </a:r>
            <a:r>
              <a:rPr lang="en-US" altLang="en-US" sz="1050" dirty="0">
                <a:solidFill>
                  <a:schemeClr val="bg1"/>
                </a:solidFill>
              </a:rPr>
              <a:t> 30.1%  940 psi</a:t>
            </a:r>
          </a:p>
        </p:txBody>
      </p:sp>
    </p:spTree>
    <p:extLst>
      <p:ext uri="{BB962C8B-B14F-4D97-AF65-F5344CB8AC3E}">
        <p14:creationId xmlns:p14="http://schemas.microsoft.com/office/powerpoint/2010/main" val="3534133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D664B512-8308-450C-B109-3F1F50EEAD9C}" type="slidenum">
              <a:rPr lang="en-US" altLang="en-US" sz="1200" smtClean="0">
                <a:solidFill>
                  <a:srgbClr val="FFFFFF"/>
                </a:solidFill>
              </a:rPr>
              <a:pPr/>
              <a:t>31</a:t>
            </a:fld>
            <a:endParaRPr lang="en-US" altLang="en-US" sz="1200" dirty="0">
              <a:solidFill>
                <a:srgbClr val="FFFFFF"/>
              </a:solidFill>
            </a:endParaRPr>
          </a:p>
        </p:txBody>
      </p:sp>
      <p:sp>
        <p:nvSpPr>
          <p:cNvPr id="5" name="Title 2"/>
          <p:cNvSpPr>
            <a:spLocks noGrp="1"/>
          </p:cNvSpPr>
          <p:nvPr>
            <p:ph type="title"/>
          </p:nvPr>
        </p:nvSpPr>
        <p:spPr>
          <a:xfrm>
            <a:off x="714375" y="25400"/>
            <a:ext cx="6554788" cy="693738"/>
          </a:xfrm>
        </p:spPr>
        <p:txBody>
          <a:bodyPr>
            <a:normAutofit fontScale="90000"/>
          </a:bodyPr>
          <a:lstStyle/>
          <a:p>
            <a:pPr>
              <a:defRPr/>
            </a:pPr>
            <a:r>
              <a:rPr lang="en-US" dirty="0"/>
              <a:t>Field Collection #2</a:t>
            </a:r>
          </a:p>
        </p:txBody>
      </p:sp>
      <p:pic>
        <p:nvPicPr>
          <p:cNvPr id="6" name="Picture 5"/>
          <p:cNvPicPr/>
          <p:nvPr/>
        </p:nvPicPr>
        <p:blipFill>
          <a:blip r:embed="rId2"/>
          <a:stretch>
            <a:fillRect/>
          </a:stretch>
        </p:blipFill>
        <p:spPr>
          <a:xfrm>
            <a:off x="76200" y="685800"/>
            <a:ext cx="8991600" cy="6096000"/>
          </a:xfrm>
          <a:prstGeom prst="rect">
            <a:avLst/>
          </a:prstGeom>
          <a:ln>
            <a:noFill/>
          </a:ln>
          <a:effectLst>
            <a:outerShdw blurRad="190500" algn="tl" rotWithShape="0">
              <a:srgbClr val="000000">
                <a:alpha val="70000"/>
              </a:srgbClr>
            </a:outerShdw>
          </a:effectLst>
        </p:spPr>
      </p:pic>
      <p:sp>
        <p:nvSpPr>
          <p:cNvPr id="7" name="TextBox 6"/>
          <p:cNvSpPr txBox="1"/>
          <p:nvPr/>
        </p:nvSpPr>
        <p:spPr>
          <a:xfrm>
            <a:off x="3990975" y="5121275"/>
            <a:ext cx="1350963" cy="584200"/>
          </a:xfrm>
          <a:prstGeom prst="rect">
            <a:avLst/>
          </a:prstGeom>
          <a:noFill/>
        </p:spPr>
        <p:txBody>
          <a:bodyPr>
            <a:spAutoFit/>
          </a:bodyPr>
          <a:lstStyle/>
          <a:p>
            <a:pPr algn="ctr">
              <a:defRPr/>
            </a:pPr>
            <a:r>
              <a:rPr lang="en-US" sz="1600" dirty="0">
                <a:solidFill>
                  <a:schemeClr val="bg1">
                    <a:lumMod val="50000"/>
                  </a:schemeClr>
                </a:solidFill>
              </a:rPr>
              <a:t>Dual skid cement unit</a:t>
            </a:r>
          </a:p>
        </p:txBody>
      </p:sp>
      <p:sp>
        <p:nvSpPr>
          <p:cNvPr id="8" name="TextBox 7"/>
          <p:cNvSpPr txBox="1"/>
          <p:nvPr/>
        </p:nvSpPr>
        <p:spPr>
          <a:xfrm>
            <a:off x="6234113" y="4448175"/>
            <a:ext cx="903287" cy="585788"/>
          </a:xfrm>
          <a:prstGeom prst="rect">
            <a:avLst/>
          </a:prstGeom>
          <a:solidFill>
            <a:schemeClr val="tx2"/>
          </a:solidFill>
        </p:spPr>
        <p:txBody>
          <a:bodyPr>
            <a:spAutoFit/>
          </a:bodyPr>
          <a:lstStyle/>
          <a:p>
            <a:pPr algn="ctr">
              <a:defRPr/>
            </a:pPr>
            <a:r>
              <a:rPr lang="en-US" sz="1600" dirty="0">
                <a:solidFill>
                  <a:schemeClr val="bg1">
                    <a:lumMod val="50000"/>
                  </a:schemeClr>
                </a:solidFill>
              </a:rPr>
              <a:t>Bulk cement</a:t>
            </a:r>
          </a:p>
        </p:txBody>
      </p:sp>
      <p:cxnSp>
        <p:nvCxnSpPr>
          <p:cNvPr id="23559" name="Straight Arrow Connector 8"/>
          <p:cNvCxnSpPr>
            <a:cxnSpLocks noChangeShapeType="1"/>
          </p:cNvCxnSpPr>
          <p:nvPr/>
        </p:nvCxnSpPr>
        <p:spPr bwMode="auto">
          <a:xfrm flipV="1">
            <a:off x="6667500" y="4114800"/>
            <a:ext cx="0" cy="292100"/>
          </a:xfrm>
          <a:prstGeom prst="straightConnector1">
            <a:avLst/>
          </a:prstGeom>
          <a:noFill/>
          <a:ln w="12700" algn="ctr">
            <a:solidFill>
              <a:schemeClr val="bg1"/>
            </a:solidFill>
            <a:round/>
            <a:headEnd/>
            <a:tailEnd type="triangle" w="med" len="med"/>
          </a:ln>
        </p:spPr>
      </p:cxnSp>
      <p:sp>
        <p:nvSpPr>
          <p:cNvPr id="10" name="TextBox 9"/>
          <p:cNvSpPr txBox="1"/>
          <p:nvPr/>
        </p:nvSpPr>
        <p:spPr>
          <a:xfrm>
            <a:off x="7696200" y="3465513"/>
            <a:ext cx="990600" cy="830262"/>
          </a:xfrm>
          <a:prstGeom prst="rect">
            <a:avLst/>
          </a:prstGeom>
          <a:solidFill>
            <a:schemeClr val="tx2"/>
          </a:solidFill>
        </p:spPr>
        <p:txBody>
          <a:bodyPr>
            <a:spAutoFit/>
          </a:bodyPr>
          <a:lstStyle/>
          <a:p>
            <a:pPr algn="ctr">
              <a:defRPr/>
            </a:pPr>
            <a:r>
              <a:rPr lang="en-US" sz="1600" dirty="0">
                <a:solidFill>
                  <a:schemeClr val="bg1">
                    <a:lumMod val="50000"/>
                  </a:schemeClr>
                </a:solidFill>
              </a:rPr>
              <a:t>100 bbl Batch Mixer</a:t>
            </a:r>
          </a:p>
        </p:txBody>
      </p:sp>
      <p:cxnSp>
        <p:nvCxnSpPr>
          <p:cNvPr id="23561" name="Straight Arrow Connector 10"/>
          <p:cNvCxnSpPr>
            <a:cxnSpLocks noChangeShapeType="1"/>
          </p:cNvCxnSpPr>
          <p:nvPr/>
        </p:nvCxnSpPr>
        <p:spPr bwMode="auto">
          <a:xfrm flipH="1" flipV="1">
            <a:off x="7905750" y="3238500"/>
            <a:ext cx="152400" cy="265113"/>
          </a:xfrm>
          <a:prstGeom prst="straightConnector1">
            <a:avLst/>
          </a:prstGeom>
          <a:noFill/>
          <a:ln w="12700" algn="ctr">
            <a:solidFill>
              <a:schemeClr val="bg1"/>
            </a:solidFill>
            <a:round/>
            <a:headEnd/>
            <a:tailEnd type="triangle" w="med" len="med"/>
          </a:ln>
        </p:spPr>
      </p:cxnSp>
      <p:sp>
        <p:nvSpPr>
          <p:cNvPr id="12" name="TextBox 11"/>
          <p:cNvSpPr txBox="1"/>
          <p:nvPr/>
        </p:nvSpPr>
        <p:spPr>
          <a:xfrm>
            <a:off x="4967288" y="2384425"/>
            <a:ext cx="952500" cy="585788"/>
          </a:xfrm>
          <a:prstGeom prst="rect">
            <a:avLst/>
          </a:prstGeom>
          <a:solidFill>
            <a:schemeClr val="tx2"/>
          </a:solidFill>
        </p:spPr>
        <p:txBody>
          <a:bodyPr>
            <a:spAutoFit/>
          </a:bodyPr>
          <a:lstStyle/>
          <a:p>
            <a:pPr algn="ctr">
              <a:defRPr/>
            </a:pPr>
            <a:r>
              <a:rPr lang="en-US" sz="1600" dirty="0">
                <a:solidFill>
                  <a:schemeClr val="bg1">
                    <a:lumMod val="50000"/>
                  </a:schemeClr>
                </a:solidFill>
              </a:rPr>
              <a:t>Foam Manifold</a:t>
            </a:r>
          </a:p>
        </p:txBody>
      </p:sp>
      <p:cxnSp>
        <p:nvCxnSpPr>
          <p:cNvPr id="23563" name="Straight Arrow Connector 12"/>
          <p:cNvCxnSpPr>
            <a:cxnSpLocks noChangeShapeType="1"/>
            <a:stCxn id="12" idx="2"/>
          </p:cNvCxnSpPr>
          <p:nvPr/>
        </p:nvCxnSpPr>
        <p:spPr bwMode="auto">
          <a:xfrm flipH="1">
            <a:off x="4929188" y="2970213"/>
            <a:ext cx="514350" cy="176212"/>
          </a:xfrm>
          <a:prstGeom prst="straightConnector1">
            <a:avLst/>
          </a:prstGeom>
          <a:noFill/>
          <a:ln w="12700" algn="ctr">
            <a:solidFill>
              <a:schemeClr val="bg1"/>
            </a:solidFill>
            <a:round/>
            <a:headEnd/>
            <a:tailEnd type="triangle" w="med" len="med"/>
          </a:ln>
        </p:spPr>
      </p:cxnSp>
      <p:sp>
        <p:nvSpPr>
          <p:cNvPr id="14" name="TextBox 13"/>
          <p:cNvSpPr txBox="1"/>
          <p:nvPr/>
        </p:nvSpPr>
        <p:spPr>
          <a:xfrm>
            <a:off x="228600" y="2473325"/>
            <a:ext cx="685800" cy="584200"/>
          </a:xfrm>
          <a:prstGeom prst="rect">
            <a:avLst/>
          </a:prstGeom>
          <a:solidFill>
            <a:schemeClr val="tx2"/>
          </a:solidFill>
          <a:ln>
            <a:noFill/>
          </a:ln>
        </p:spPr>
        <p:txBody>
          <a:bodyPr>
            <a:spAutoFit/>
          </a:bodyPr>
          <a:lstStyle/>
          <a:p>
            <a:pPr algn="ctr">
              <a:defRPr/>
            </a:pPr>
            <a:r>
              <a:rPr lang="en-US" sz="1600" dirty="0">
                <a:solidFill>
                  <a:schemeClr val="bg1">
                    <a:lumMod val="50000"/>
                  </a:schemeClr>
                </a:solidFill>
              </a:rPr>
              <a:t>N2 Unit</a:t>
            </a:r>
          </a:p>
        </p:txBody>
      </p:sp>
      <p:cxnSp>
        <p:nvCxnSpPr>
          <p:cNvPr id="23565" name="Straight Arrow Connector 14"/>
          <p:cNvCxnSpPr>
            <a:cxnSpLocks noChangeShapeType="1"/>
          </p:cNvCxnSpPr>
          <p:nvPr/>
        </p:nvCxnSpPr>
        <p:spPr bwMode="auto">
          <a:xfrm>
            <a:off x="769938" y="2971800"/>
            <a:ext cx="373062" cy="266700"/>
          </a:xfrm>
          <a:prstGeom prst="straightConnector1">
            <a:avLst/>
          </a:prstGeom>
          <a:noFill/>
          <a:ln w="12700" algn="ctr">
            <a:solidFill>
              <a:schemeClr val="bg1"/>
            </a:solidFill>
            <a:round/>
            <a:headEnd/>
            <a:tailEnd type="triangle" w="med" len="med"/>
          </a:ln>
        </p:spPr>
      </p:cxnSp>
      <p:sp>
        <p:nvSpPr>
          <p:cNvPr id="16" name="TextBox 15"/>
          <p:cNvSpPr txBox="1"/>
          <p:nvPr/>
        </p:nvSpPr>
        <p:spPr>
          <a:xfrm>
            <a:off x="7102475" y="5918200"/>
            <a:ext cx="685800" cy="584200"/>
          </a:xfrm>
          <a:prstGeom prst="rect">
            <a:avLst/>
          </a:prstGeom>
          <a:solidFill>
            <a:schemeClr val="tx2"/>
          </a:solidFill>
        </p:spPr>
        <p:txBody>
          <a:bodyPr>
            <a:spAutoFit/>
          </a:bodyPr>
          <a:lstStyle/>
          <a:p>
            <a:pPr algn="ctr">
              <a:defRPr/>
            </a:pPr>
            <a:r>
              <a:rPr lang="en-US" sz="1600" dirty="0">
                <a:solidFill>
                  <a:schemeClr val="bg1">
                    <a:lumMod val="50000"/>
                  </a:schemeClr>
                </a:solidFill>
              </a:rPr>
              <a:t>Data cabin</a:t>
            </a:r>
          </a:p>
        </p:txBody>
      </p:sp>
      <p:cxnSp>
        <p:nvCxnSpPr>
          <p:cNvPr id="23567" name="Straight Arrow Connector 16"/>
          <p:cNvCxnSpPr>
            <a:cxnSpLocks noChangeShapeType="1"/>
            <a:stCxn id="16" idx="1"/>
          </p:cNvCxnSpPr>
          <p:nvPr/>
        </p:nvCxnSpPr>
        <p:spPr bwMode="auto">
          <a:xfrm flipH="1">
            <a:off x="6519863" y="6210300"/>
            <a:ext cx="582612" cy="34925"/>
          </a:xfrm>
          <a:prstGeom prst="straightConnector1">
            <a:avLst/>
          </a:prstGeom>
          <a:noFill/>
          <a:ln w="12700" algn="ctr">
            <a:solidFill>
              <a:schemeClr val="bg1"/>
            </a:solidFill>
            <a:round/>
            <a:headEnd/>
            <a:tailEnd type="triangle" w="med" len="med"/>
          </a:ln>
        </p:spPr>
      </p:cxnSp>
      <p:sp>
        <p:nvSpPr>
          <p:cNvPr id="18" name="TextBox 17"/>
          <p:cNvSpPr txBox="1"/>
          <p:nvPr/>
        </p:nvSpPr>
        <p:spPr>
          <a:xfrm>
            <a:off x="5345113" y="1493838"/>
            <a:ext cx="838200" cy="585787"/>
          </a:xfrm>
          <a:prstGeom prst="rect">
            <a:avLst/>
          </a:prstGeom>
          <a:solidFill>
            <a:schemeClr val="tx2"/>
          </a:solidFill>
        </p:spPr>
        <p:txBody>
          <a:bodyPr>
            <a:spAutoFit/>
          </a:bodyPr>
          <a:lstStyle/>
          <a:p>
            <a:pPr algn="ctr">
              <a:defRPr/>
            </a:pPr>
            <a:r>
              <a:rPr lang="en-US" sz="1600" dirty="0">
                <a:solidFill>
                  <a:schemeClr val="bg1">
                    <a:lumMod val="50000"/>
                  </a:schemeClr>
                </a:solidFill>
              </a:rPr>
              <a:t>Waste Tank</a:t>
            </a:r>
          </a:p>
        </p:txBody>
      </p:sp>
      <p:sp>
        <p:nvSpPr>
          <p:cNvPr id="23570" name="TextBox 23"/>
          <p:cNvSpPr txBox="1">
            <a:spLocks noChangeArrowheads="1"/>
          </p:cNvSpPr>
          <p:nvPr/>
        </p:nvSpPr>
        <p:spPr bwMode="auto">
          <a:xfrm>
            <a:off x="3124200" y="762000"/>
            <a:ext cx="2795588"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dirty="0"/>
          </a:p>
        </p:txBody>
      </p:sp>
      <p:sp>
        <p:nvSpPr>
          <p:cNvPr id="25" name="Rectangle 24"/>
          <p:cNvSpPr/>
          <p:nvPr/>
        </p:nvSpPr>
        <p:spPr>
          <a:xfrm>
            <a:off x="0" y="6553200"/>
            <a:ext cx="3065463" cy="230188"/>
          </a:xfrm>
          <a:prstGeom prst="rect">
            <a:avLst/>
          </a:prstGeom>
        </p:spPr>
        <p:txBody>
          <a:bodyPr>
            <a:spAutoFit/>
          </a:bodyPr>
          <a:lstStyle/>
          <a:p>
            <a:pPr>
              <a:defRPr/>
            </a:pPr>
            <a:r>
              <a:rPr lang="en-US" altLang="en-US" sz="900" b="1" dirty="0">
                <a:solidFill>
                  <a:schemeClr val="bg1">
                    <a:lumMod val="50000"/>
                  </a:schemeClr>
                </a:solidFill>
              </a:rPr>
              <a:t>Details available in OTC-25994-MS, </a:t>
            </a:r>
            <a:r>
              <a:rPr lang="en-US" sz="900" b="1" dirty="0">
                <a:solidFill>
                  <a:schemeClr val="bg1">
                    <a:lumMod val="50000"/>
                  </a:schemeClr>
                </a:solidFill>
              </a:rPr>
              <a:t>SPE-180333-MS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71" name="Group 15"/>
          <p:cNvGrpSpPr>
            <a:grpSpLocks noChangeAspect="1"/>
          </p:cNvGrpSpPr>
          <p:nvPr/>
        </p:nvGrpSpPr>
        <p:grpSpPr bwMode="auto">
          <a:xfrm>
            <a:off x="1676400" y="1676400"/>
            <a:ext cx="5726010" cy="4297680"/>
            <a:chOff x="1143000" y="642938"/>
            <a:chExt cx="7162800" cy="5376862"/>
          </a:xfrm>
        </p:grpSpPr>
        <p:pic>
          <p:nvPicPr>
            <p:cNvPr id="11287" name="Picture 1" descr="E:\BH Field Foam Cement Medical\A1 - Images and xls\A1 Montage 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642938"/>
              <a:ext cx="2203450" cy="5367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88" name="Picture 2" descr="E:\BH Field Foam Cement Medical\A3 - Images and xls\A3 Montage 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8538" y="642938"/>
              <a:ext cx="2176462" cy="5367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89" name="Picture 3" descr="E:\BH Field Foam Cement Medical\A4 - Images and xls\A4 Montage 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2800" y="642938"/>
              <a:ext cx="2413000" cy="5376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1272" name="TextBox 5"/>
          <p:cNvSpPr txBox="1">
            <a:spLocks noChangeArrowheads="1"/>
          </p:cNvSpPr>
          <p:nvPr/>
        </p:nvSpPr>
        <p:spPr bwMode="auto">
          <a:xfrm>
            <a:off x="1871219" y="1144479"/>
            <a:ext cx="117734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dirty="0"/>
              <a:t>2YT-A1 44.2% 490 psi</a:t>
            </a:r>
          </a:p>
        </p:txBody>
      </p:sp>
      <p:sp>
        <p:nvSpPr>
          <p:cNvPr id="11273" name="TextBox 5"/>
          <p:cNvSpPr txBox="1">
            <a:spLocks noChangeArrowheads="1"/>
          </p:cNvSpPr>
          <p:nvPr/>
        </p:nvSpPr>
        <p:spPr bwMode="auto">
          <a:xfrm>
            <a:off x="5867151" y="1144479"/>
            <a:ext cx="111601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dirty="0"/>
              <a:t>YT2-A4 27.9%</a:t>
            </a:r>
          </a:p>
          <a:p>
            <a:pPr algn="ctr" eaLnBrk="1" hangingPunct="1"/>
            <a:r>
              <a:rPr lang="en-US" altLang="en-US" sz="1050" dirty="0"/>
              <a:t>401 psi</a:t>
            </a:r>
          </a:p>
        </p:txBody>
      </p:sp>
      <p:sp>
        <p:nvSpPr>
          <p:cNvPr id="11275" name="TextBox 5"/>
          <p:cNvSpPr txBox="1">
            <a:spLocks noChangeArrowheads="1"/>
          </p:cNvSpPr>
          <p:nvPr/>
        </p:nvSpPr>
        <p:spPr bwMode="auto">
          <a:xfrm>
            <a:off x="3871047" y="1144479"/>
            <a:ext cx="13168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dirty="0"/>
              <a:t>YT2-A3  31.6%  363 psi</a:t>
            </a:r>
          </a:p>
        </p:txBody>
      </p:sp>
      <p:grpSp>
        <p:nvGrpSpPr>
          <p:cNvPr id="11277" name="Group 6"/>
          <p:cNvGrpSpPr>
            <a:grpSpLocks/>
          </p:cNvGrpSpPr>
          <p:nvPr/>
        </p:nvGrpSpPr>
        <p:grpSpPr bwMode="auto">
          <a:xfrm>
            <a:off x="6958400" y="5066309"/>
            <a:ext cx="439340" cy="261610"/>
            <a:chOff x="7708433" y="5027097"/>
            <a:chExt cx="585133" cy="348289"/>
          </a:xfrm>
        </p:grpSpPr>
        <p:cxnSp>
          <p:nvCxnSpPr>
            <p:cNvPr id="17" name="Straight Connector 16"/>
            <p:cNvCxnSpPr/>
            <p:nvPr/>
          </p:nvCxnSpPr>
          <p:spPr>
            <a:xfrm>
              <a:off x="7819434" y="5035023"/>
              <a:ext cx="304460" cy="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286" name="TextBox 5"/>
            <p:cNvSpPr txBox="1">
              <a:spLocks noChangeArrowheads="1"/>
            </p:cNvSpPr>
            <p:nvPr/>
          </p:nvSpPr>
          <p:spPr bwMode="auto">
            <a:xfrm>
              <a:off x="7708433" y="5027097"/>
              <a:ext cx="585133" cy="34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100" dirty="0"/>
                <a:t>2 in</a:t>
              </a:r>
            </a:p>
          </p:txBody>
        </p:sp>
      </p:grpSp>
      <p:sp>
        <p:nvSpPr>
          <p:cNvPr id="2" name="TextBox 1"/>
          <p:cNvSpPr txBox="1"/>
          <p:nvPr/>
        </p:nvSpPr>
        <p:spPr>
          <a:xfrm>
            <a:off x="2767912" y="6024208"/>
            <a:ext cx="3576484" cy="461665"/>
          </a:xfrm>
          <a:prstGeom prst="rect">
            <a:avLst/>
          </a:prstGeom>
          <a:noFill/>
        </p:spPr>
        <p:txBody>
          <a:bodyPr wrap="square" rtlCol="0">
            <a:spAutoFit/>
          </a:bodyPr>
          <a:lstStyle/>
          <a:p>
            <a:pPr algn="ctr">
              <a:defRPr/>
            </a:pPr>
            <a:r>
              <a:rPr lang="en-US" altLang="en-US" sz="1200" dirty="0">
                <a:cs typeface="Arial" panose="020B0604020202020204" pitchFamily="34" charset="0"/>
              </a:rPr>
              <a:t>Reconstructed medical CT images, </a:t>
            </a:r>
          </a:p>
          <a:p>
            <a:pPr algn="ctr">
              <a:defRPr/>
            </a:pPr>
            <a:r>
              <a:rPr lang="en-US" altLang="en-US" sz="1200" dirty="0">
                <a:cs typeface="Arial" panose="020B0604020202020204" pitchFamily="34" charset="0"/>
              </a:rPr>
              <a:t>False color montage of 5 cross sections X-Z plane</a:t>
            </a:r>
          </a:p>
        </p:txBody>
      </p:sp>
      <p:sp>
        <p:nvSpPr>
          <p:cNvPr id="29" name="Rectangle 28"/>
          <p:cNvSpPr/>
          <p:nvPr/>
        </p:nvSpPr>
        <p:spPr>
          <a:xfrm>
            <a:off x="58955" y="6614812"/>
            <a:ext cx="3065245" cy="230832"/>
          </a:xfrm>
          <a:prstGeom prst="rect">
            <a:avLst/>
          </a:prstGeom>
        </p:spPr>
        <p:txBody>
          <a:bodyPr wrap="square">
            <a:spAutoFit/>
          </a:bodyPr>
          <a:lstStyle/>
          <a:p>
            <a:r>
              <a:rPr lang="en-US" altLang="en-US" sz="900" b="1" dirty="0"/>
              <a:t>Details available in OTC-25994-MS, </a:t>
            </a:r>
            <a:r>
              <a:rPr lang="en-US" sz="900" b="1" dirty="0"/>
              <a:t>SPE-180333-MS</a:t>
            </a:r>
          </a:p>
        </p:txBody>
      </p:sp>
      <p:sp>
        <p:nvSpPr>
          <p:cNvPr id="31" name="Title 3"/>
          <p:cNvSpPr>
            <a:spLocks noGrp="1"/>
          </p:cNvSpPr>
          <p:nvPr>
            <p:ph type="title"/>
          </p:nvPr>
        </p:nvSpPr>
        <p:spPr>
          <a:xfrm>
            <a:off x="677465" y="163270"/>
            <a:ext cx="7772400" cy="1143000"/>
          </a:xfrm>
        </p:spPr>
        <p:txBody>
          <a:bodyPr/>
          <a:lstStyle/>
          <a:p>
            <a:r>
              <a:rPr lang="en-US" altLang="en-US" sz="4000" b="1" dirty="0">
                <a:solidFill>
                  <a:schemeClr val="tx1"/>
                </a:solidFill>
                <a:cs typeface="Arial" panose="020B0604020202020204" pitchFamily="34" charset="0"/>
              </a:rPr>
              <a:t>FINDINGS – Field Collection #2</a:t>
            </a:r>
            <a:endParaRPr lang="en-US" sz="4000" dirty="0">
              <a:solidFill>
                <a:schemeClr val="tx1"/>
              </a:solidFill>
            </a:endParaRPr>
          </a:p>
        </p:txBody>
      </p:sp>
      <p:sp>
        <p:nvSpPr>
          <p:cNvPr id="32" name="TextBox 31"/>
          <p:cNvSpPr txBox="1"/>
          <p:nvPr/>
        </p:nvSpPr>
        <p:spPr>
          <a:xfrm>
            <a:off x="7467600" y="5608320"/>
            <a:ext cx="1454645" cy="731520"/>
          </a:xfrm>
          <a:prstGeom prst="rect">
            <a:avLst/>
          </a:prstGeom>
          <a:solidFill>
            <a:schemeClr val="bg1"/>
          </a:solidFill>
        </p:spPr>
        <p:txBody>
          <a:bodyPr wrap="square" rtlCol="0">
            <a:spAutoFit/>
          </a:bodyPr>
          <a:lstStyle/>
          <a:p>
            <a:endParaRPr lang="en-US" dirty="0"/>
          </a:p>
        </p:txBody>
      </p:sp>
      <p:grpSp>
        <p:nvGrpSpPr>
          <p:cNvPr id="33" name="Group 5"/>
          <p:cNvGrpSpPr>
            <a:grpSpLocks/>
          </p:cNvGrpSpPr>
          <p:nvPr/>
        </p:nvGrpSpPr>
        <p:grpSpPr bwMode="auto">
          <a:xfrm>
            <a:off x="7521501" y="5562603"/>
            <a:ext cx="1313087" cy="923270"/>
            <a:chOff x="7239000" y="4121979"/>
            <a:chExt cx="1600200" cy="1231027"/>
          </a:xfrm>
        </p:grpSpPr>
        <p:grpSp>
          <p:nvGrpSpPr>
            <p:cNvPr id="34" name="Group 4"/>
            <p:cNvGrpSpPr>
              <a:grpSpLocks/>
            </p:cNvGrpSpPr>
            <p:nvPr/>
          </p:nvGrpSpPr>
          <p:grpSpPr bwMode="auto">
            <a:xfrm>
              <a:off x="7239000" y="4419600"/>
              <a:ext cx="1600200" cy="609600"/>
              <a:chOff x="7239000" y="4419600"/>
              <a:chExt cx="1600200" cy="609600"/>
            </a:xfrm>
          </p:grpSpPr>
          <p:pic>
            <p:nvPicPr>
              <p:cNvPr id="37" name="Picture 19" descr="C:\Users\crandald\Desktop\Untitl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4563" y="4495800"/>
                <a:ext cx="146684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p:nvPr/>
            </p:nvSpPr>
            <p:spPr>
              <a:xfrm>
                <a:off x="7239000" y="4419600"/>
                <a:ext cx="1600200" cy="6096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39" name="Rectangle 38"/>
              <p:cNvSpPr/>
              <p:nvPr/>
            </p:nvSpPr>
            <p:spPr>
              <a:xfrm>
                <a:off x="7296150" y="4495800"/>
                <a:ext cx="1466850" cy="1524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grpSp>
        <p:sp>
          <p:nvSpPr>
            <p:cNvPr id="35" name="TextBox 5"/>
            <p:cNvSpPr txBox="1">
              <a:spLocks noChangeArrowheads="1"/>
            </p:cNvSpPr>
            <p:nvPr/>
          </p:nvSpPr>
          <p:spPr bwMode="auto">
            <a:xfrm>
              <a:off x="7239000" y="4655379"/>
              <a:ext cx="1600200" cy="69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dirty="0"/>
                <a:t>Low        High</a:t>
              </a:r>
            </a:p>
          </p:txBody>
        </p:sp>
        <p:sp>
          <p:nvSpPr>
            <p:cNvPr id="36" name="TextBox 5"/>
            <p:cNvSpPr txBox="1">
              <a:spLocks noChangeArrowheads="1"/>
            </p:cNvSpPr>
            <p:nvPr/>
          </p:nvSpPr>
          <p:spPr bwMode="auto">
            <a:xfrm>
              <a:off x="7239000" y="4121979"/>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dirty="0"/>
                <a:t>CT Attenuation</a:t>
              </a:r>
            </a:p>
          </p:txBody>
        </p:sp>
      </p:grpSp>
    </p:spTree>
    <p:extLst>
      <p:ext uri="{BB962C8B-B14F-4D97-AF65-F5344CB8AC3E}">
        <p14:creationId xmlns:p14="http://schemas.microsoft.com/office/powerpoint/2010/main" val="1907925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nvPr>
        </p:nvGraphicFramePr>
        <p:xfrm>
          <a:off x="46715" y="1371600"/>
          <a:ext cx="2263140" cy="228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16"/>
          <p:cNvGraphicFramePr>
            <a:graphicFrameLocks/>
          </p:cNvGraphicFramePr>
          <p:nvPr>
            <p:extLst/>
          </p:nvPr>
        </p:nvGraphicFramePr>
        <p:xfrm>
          <a:off x="42112" y="3733800"/>
          <a:ext cx="2263140"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a:graphicFrameLocks/>
          </p:cNvGraphicFramePr>
          <p:nvPr>
            <p:extLst/>
          </p:nvPr>
        </p:nvGraphicFramePr>
        <p:xfrm>
          <a:off x="2310947" y="1371600"/>
          <a:ext cx="226314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p:cNvGraphicFramePr>
            <a:graphicFrameLocks/>
          </p:cNvGraphicFramePr>
          <p:nvPr>
            <p:extLst/>
          </p:nvPr>
        </p:nvGraphicFramePr>
        <p:xfrm>
          <a:off x="2316151" y="3733800"/>
          <a:ext cx="2263140"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p:cNvGraphicFramePr>
            <a:graphicFrameLocks/>
          </p:cNvGraphicFramePr>
          <p:nvPr>
            <p:extLst/>
          </p:nvPr>
        </p:nvGraphicFramePr>
        <p:xfrm>
          <a:off x="4578268" y="1371600"/>
          <a:ext cx="2263140" cy="2286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p:cNvGraphicFramePr>
            <a:graphicFrameLocks/>
          </p:cNvGraphicFramePr>
          <p:nvPr>
            <p:extLst/>
          </p:nvPr>
        </p:nvGraphicFramePr>
        <p:xfrm>
          <a:off x="4579291" y="3733800"/>
          <a:ext cx="2263140" cy="2286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Chart 22"/>
          <p:cNvGraphicFramePr>
            <a:graphicFrameLocks/>
          </p:cNvGraphicFramePr>
          <p:nvPr>
            <p:extLst/>
          </p:nvPr>
        </p:nvGraphicFramePr>
        <p:xfrm>
          <a:off x="6861353" y="1371600"/>
          <a:ext cx="2263140" cy="2286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4" name="Chart 23"/>
          <p:cNvGraphicFramePr>
            <a:graphicFrameLocks/>
          </p:cNvGraphicFramePr>
          <p:nvPr>
            <p:extLst/>
          </p:nvPr>
        </p:nvGraphicFramePr>
        <p:xfrm>
          <a:off x="6846522" y="3733800"/>
          <a:ext cx="2263140" cy="2286000"/>
        </p:xfrm>
        <a:graphic>
          <a:graphicData uri="http://schemas.openxmlformats.org/drawingml/2006/chart">
            <c:chart xmlns:c="http://schemas.openxmlformats.org/drawingml/2006/chart" xmlns:r="http://schemas.openxmlformats.org/officeDocument/2006/relationships" r:id="rId9"/>
          </a:graphicData>
        </a:graphic>
      </p:graphicFrame>
      <p:sp>
        <p:nvSpPr>
          <p:cNvPr id="13" name="Title 3"/>
          <p:cNvSpPr>
            <a:spLocks noGrp="1"/>
          </p:cNvSpPr>
          <p:nvPr>
            <p:ph type="title"/>
          </p:nvPr>
        </p:nvSpPr>
        <p:spPr>
          <a:xfrm>
            <a:off x="677465" y="163270"/>
            <a:ext cx="7772400" cy="1143000"/>
          </a:xfrm>
        </p:spPr>
        <p:txBody>
          <a:bodyPr/>
          <a:lstStyle/>
          <a:p>
            <a:r>
              <a:rPr lang="en-US" altLang="en-US" sz="4000" b="1" dirty="0">
                <a:solidFill>
                  <a:schemeClr val="tx1"/>
                </a:solidFill>
                <a:cs typeface="Arial" panose="020B0604020202020204" pitchFamily="34" charset="0"/>
              </a:rPr>
              <a:t>FINDINGS – Field Collection #2</a:t>
            </a:r>
            <a:endParaRPr lang="en-US" sz="4000" dirty="0">
              <a:solidFill>
                <a:schemeClr val="tx1"/>
              </a:solidFill>
            </a:endParaRPr>
          </a:p>
        </p:txBody>
      </p:sp>
      <p:sp>
        <p:nvSpPr>
          <p:cNvPr id="14" name="TextBox 5"/>
          <p:cNvSpPr txBox="1">
            <a:spLocks noChangeArrowheads="1"/>
          </p:cNvSpPr>
          <p:nvPr/>
        </p:nvSpPr>
        <p:spPr bwMode="auto">
          <a:xfrm>
            <a:off x="660589" y="6034630"/>
            <a:ext cx="124441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dirty="0">
                <a:solidFill>
                  <a:schemeClr val="bg1"/>
                </a:solidFill>
              </a:rPr>
              <a:t>2YT-A1 44.2% 490 psi</a:t>
            </a:r>
          </a:p>
        </p:txBody>
      </p:sp>
      <p:sp>
        <p:nvSpPr>
          <p:cNvPr id="15" name="TextBox 5"/>
          <p:cNvSpPr txBox="1">
            <a:spLocks noChangeArrowheads="1"/>
          </p:cNvSpPr>
          <p:nvPr/>
        </p:nvSpPr>
        <p:spPr bwMode="auto">
          <a:xfrm>
            <a:off x="5359576" y="6034630"/>
            <a:ext cx="111601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dirty="0">
                <a:solidFill>
                  <a:schemeClr val="bg1"/>
                </a:solidFill>
              </a:rPr>
              <a:t>YT2-A4 27.9%</a:t>
            </a:r>
          </a:p>
          <a:p>
            <a:pPr algn="ctr" eaLnBrk="1" hangingPunct="1"/>
            <a:r>
              <a:rPr lang="en-US" altLang="en-US" sz="1050" dirty="0">
                <a:solidFill>
                  <a:schemeClr val="bg1"/>
                </a:solidFill>
              </a:rPr>
              <a:t>401 psi</a:t>
            </a:r>
          </a:p>
        </p:txBody>
      </p:sp>
      <p:sp>
        <p:nvSpPr>
          <p:cNvPr id="16" name="TextBox 5"/>
          <p:cNvSpPr txBox="1">
            <a:spLocks noChangeArrowheads="1"/>
          </p:cNvSpPr>
          <p:nvPr/>
        </p:nvSpPr>
        <p:spPr bwMode="auto">
          <a:xfrm>
            <a:off x="2895600" y="6034630"/>
            <a:ext cx="13168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dirty="0">
                <a:solidFill>
                  <a:schemeClr val="bg1"/>
                </a:solidFill>
              </a:rPr>
              <a:t>YT2-A3  31.6%  363 psi</a:t>
            </a:r>
          </a:p>
        </p:txBody>
      </p:sp>
      <p:sp>
        <p:nvSpPr>
          <p:cNvPr id="22" name="TextBox 5"/>
          <p:cNvSpPr txBox="1">
            <a:spLocks noChangeArrowheads="1"/>
          </p:cNvSpPr>
          <p:nvPr/>
        </p:nvSpPr>
        <p:spPr bwMode="auto">
          <a:xfrm>
            <a:off x="7543800" y="6034630"/>
            <a:ext cx="12027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dirty="0">
                <a:solidFill>
                  <a:schemeClr val="bg1"/>
                </a:solidFill>
              </a:rPr>
              <a:t>2YT-SS1 20.2% </a:t>
            </a:r>
            <a:r>
              <a:rPr lang="en-US" sz="1050" dirty="0">
                <a:solidFill>
                  <a:schemeClr val="bg1"/>
                </a:solidFill>
              </a:rPr>
              <a:t>1,109</a:t>
            </a:r>
            <a:r>
              <a:rPr lang="en-US" altLang="en-US" sz="1050" dirty="0">
                <a:solidFill>
                  <a:schemeClr val="bg1"/>
                </a:solidFill>
              </a:rPr>
              <a:t> psi</a:t>
            </a:r>
          </a:p>
        </p:txBody>
      </p:sp>
      <p:sp>
        <p:nvSpPr>
          <p:cNvPr id="25" name="Rectangle 24"/>
          <p:cNvSpPr/>
          <p:nvPr/>
        </p:nvSpPr>
        <p:spPr>
          <a:xfrm>
            <a:off x="3518226" y="6627168"/>
            <a:ext cx="3065245" cy="230832"/>
          </a:xfrm>
          <a:prstGeom prst="rect">
            <a:avLst/>
          </a:prstGeom>
        </p:spPr>
        <p:txBody>
          <a:bodyPr wrap="square">
            <a:spAutoFit/>
          </a:bodyPr>
          <a:lstStyle/>
          <a:p>
            <a:r>
              <a:rPr lang="en-US" altLang="en-US" sz="900" b="1" dirty="0"/>
              <a:t>Details available in OTC-25994-MS, </a:t>
            </a:r>
            <a:r>
              <a:rPr lang="en-US" sz="900" b="1" dirty="0"/>
              <a:t>SPE-180333-MS</a:t>
            </a:r>
          </a:p>
        </p:txBody>
      </p:sp>
      <p:graphicFrame>
        <p:nvGraphicFramePr>
          <p:cNvPr id="26" name="Chart 25"/>
          <p:cNvGraphicFramePr>
            <a:graphicFrameLocks noChangeAspect="1"/>
          </p:cNvGraphicFramePr>
          <p:nvPr>
            <p:extLst/>
          </p:nvPr>
        </p:nvGraphicFramePr>
        <p:xfrm>
          <a:off x="5488957" y="4114800"/>
          <a:ext cx="1352451" cy="1143000"/>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934791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A23C4136-9946-4B08-AB04-00B910F07272}" type="slidenum">
              <a:rPr lang="en-US" altLang="en-US" sz="1200" smtClean="0">
                <a:solidFill>
                  <a:srgbClr val="FFFFFF"/>
                </a:solidFill>
              </a:rPr>
              <a:pPr/>
              <a:t>34</a:t>
            </a:fld>
            <a:endParaRPr lang="en-US" altLang="en-US" sz="1200" dirty="0">
              <a:solidFill>
                <a:srgbClr val="FFFFFF"/>
              </a:solidFill>
            </a:endParaRPr>
          </a:p>
        </p:txBody>
      </p:sp>
      <p:sp>
        <p:nvSpPr>
          <p:cNvPr id="5" name="Title 2"/>
          <p:cNvSpPr>
            <a:spLocks noGrp="1"/>
          </p:cNvSpPr>
          <p:nvPr>
            <p:ph type="title"/>
          </p:nvPr>
        </p:nvSpPr>
        <p:spPr>
          <a:xfrm>
            <a:off x="714375" y="25400"/>
            <a:ext cx="6554788" cy="693738"/>
          </a:xfrm>
        </p:spPr>
        <p:txBody>
          <a:bodyPr>
            <a:normAutofit fontScale="90000"/>
          </a:bodyPr>
          <a:lstStyle/>
          <a:p>
            <a:pPr>
              <a:defRPr/>
            </a:pPr>
            <a:r>
              <a:rPr lang="en-US" dirty="0"/>
              <a:t>Field Collection #3</a:t>
            </a:r>
          </a:p>
        </p:txBody>
      </p:sp>
      <p:pic>
        <p:nvPicPr>
          <p:cNvPr id="2458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809625"/>
            <a:ext cx="9053513"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7"/>
          <p:cNvSpPr>
            <a:spLocks noChangeArrowheads="1"/>
          </p:cNvSpPr>
          <p:nvPr/>
        </p:nvSpPr>
        <p:spPr bwMode="auto">
          <a:xfrm>
            <a:off x="14288" y="6607175"/>
            <a:ext cx="30511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900" b="1" dirty="0"/>
              <a:t>Details available in SPE-180337-MS, SPE-180278-MS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Haliburton FFC Medical\FFC_Hal-1\XZ Montage FFC_Hal-1 Color.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676400"/>
            <a:ext cx="2090462" cy="4206240"/>
          </a:xfrm>
          <a:prstGeom prst="rect">
            <a:avLst/>
          </a:prstGeom>
          <a:noFill/>
          <a:ln>
            <a:noFill/>
          </a:ln>
        </p:spPr>
      </p:pic>
      <p:sp>
        <p:nvSpPr>
          <p:cNvPr id="11" name="TextBox 5"/>
          <p:cNvSpPr txBox="1">
            <a:spLocks noChangeArrowheads="1"/>
          </p:cNvSpPr>
          <p:nvPr/>
        </p:nvSpPr>
        <p:spPr bwMode="auto">
          <a:xfrm>
            <a:off x="609600" y="1184702"/>
            <a:ext cx="116866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dirty="0"/>
              <a:t>YT3-A1 8.3% 505 psi</a:t>
            </a:r>
          </a:p>
        </p:txBody>
      </p:sp>
      <p:sp>
        <p:nvSpPr>
          <p:cNvPr id="12" name="TextBox 5"/>
          <p:cNvSpPr txBox="1">
            <a:spLocks noChangeArrowheads="1"/>
          </p:cNvSpPr>
          <p:nvPr/>
        </p:nvSpPr>
        <p:spPr bwMode="auto">
          <a:xfrm>
            <a:off x="5105400" y="1192424"/>
            <a:ext cx="109277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050" dirty="0"/>
              <a:t>YT3-A3 39.1% 505 psi</a:t>
            </a:r>
          </a:p>
        </p:txBody>
      </p:sp>
      <p:sp>
        <p:nvSpPr>
          <p:cNvPr id="13" name="TextBox 5"/>
          <p:cNvSpPr txBox="1">
            <a:spLocks noChangeArrowheads="1"/>
          </p:cNvSpPr>
          <p:nvPr/>
        </p:nvSpPr>
        <p:spPr bwMode="auto">
          <a:xfrm>
            <a:off x="2971800" y="1184702"/>
            <a:ext cx="12097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050" dirty="0"/>
              <a:t>YT3-A2  19.99%  505 psi</a:t>
            </a:r>
          </a:p>
        </p:txBody>
      </p:sp>
      <p:pic>
        <p:nvPicPr>
          <p:cNvPr id="24" name="Picture 23" descr="E:\Haliburton FFC Medical\FFC_Hal-2\XZ Montage FFC_Hal-2 Color.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1676400"/>
            <a:ext cx="2262799" cy="4206240"/>
          </a:xfrm>
          <a:prstGeom prst="rect">
            <a:avLst/>
          </a:prstGeom>
          <a:noFill/>
          <a:ln>
            <a:noFill/>
          </a:ln>
        </p:spPr>
      </p:pic>
      <p:pic>
        <p:nvPicPr>
          <p:cNvPr id="25" name="Picture 24" descr="E:\Haliburton FFC Medical\FFC_Hal-3\XZ Montage of Hal-3 Color.png"/>
          <p:cNvPicPr>
            <a:picLocks noChangeAspect="1"/>
          </p:cNvPicPr>
          <p:nvPr/>
        </p:nvPicPr>
        <p:blipFill rotWithShape="1">
          <a:blip r:embed="rId5" cstate="print">
            <a:extLst>
              <a:ext uri="{28A0092B-C50C-407E-A947-70E740481C1C}">
                <a14:useLocalDpi xmlns:a14="http://schemas.microsoft.com/office/drawing/2010/main" val="0"/>
              </a:ext>
            </a:extLst>
          </a:blip>
          <a:srcRect l="3326" r="2772"/>
          <a:stretch/>
        </p:blipFill>
        <p:spPr bwMode="auto">
          <a:xfrm>
            <a:off x="4520512" y="1685270"/>
            <a:ext cx="2221421" cy="4206240"/>
          </a:xfrm>
          <a:prstGeom prst="rect">
            <a:avLst/>
          </a:prstGeom>
          <a:noFill/>
          <a:ln>
            <a:noFill/>
          </a:ln>
          <a:extLst>
            <a:ext uri="{53640926-AAD7-44D8-BBD7-CCE9431645EC}">
              <a14:shadowObscured xmlns:a14="http://schemas.microsoft.com/office/drawing/2010/main"/>
            </a:ext>
          </a:extLst>
        </p:spPr>
      </p:pic>
      <p:pic>
        <p:nvPicPr>
          <p:cNvPr id="26" name="Picture 25" descr="E:\Haliburton FFC Medical\FFC_Hal-4\Montage XZ FFC_Hal-4 Color.png"/>
          <p:cNvPicPr>
            <a:picLocks noChangeAspect="1"/>
          </p:cNvPicPr>
          <p:nvPr/>
        </p:nvPicPr>
        <p:blipFill rotWithShape="1">
          <a:blip r:embed="rId6" cstate="print">
            <a:extLst>
              <a:ext uri="{28A0092B-C50C-407E-A947-70E740481C1C}">
                <a14:useLocalDpi xmlns:a14="http://schemas.microsoft.com/office/drawing/2010/main" val="0"/>
              </a:ext>
            </a:extLst>
          </a:blip>
          <a:srcRect l="1824" r="2833"/>
          <a:stretch/>
        </p:blipFill>
        <p:spPr bwMode="auto">
          <a:xfrm>
            <a:off x="6787220" y="1685270"/>
            <a:ext cx="2204380" cy="4206240"/>
          </a:xfrm>
          <a:prstGeom prst="rect">
            <a:avLst/>
          </a:prstGeom>
          <a:noFill/>
          <a:ln>
            <a:noFill/>
          </a:ln>
          <a:extLst>
            <a:ext uri="{53640926-AAD7-44D8-BBD7-CCE9431645EC}">
              <a14:shadowObscured xmlns:a14="http://schemas.microsoft.com/office/drawing/2010/main"/>
            </a:ext>
          </a:extLst>
        </p:spPr>
      </p:pic>
      <p:sp>
        <p:nvSpPr>
          <p:cNvPr id="27" name="TextBox 5"/>
          <p:cNvSpPr txBox="1">
            <a:spLocks noChangeArrowheads="1"/>
          </p:cNvSpPr>
          <p:nvPr/>
        </p:nvSpPr>
        <p:spPr bwMode="auto">
          <a:xfrm>
            <a:off x="7284947" y="1184702"/>
            <a:ext cx="114397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050" dirty="0"/>
              <a:t>YT3-A4 30.7% 495 psi</a:t>
            </a:r>
          </a:p>
        </p:txBody>
      </p:sp>
      <p:sp>
        <p:nvSpPr>
          <p:cNvPr id="2" name="Rectangle 1"/>
          <p:cNvSpPr/>
          <p:nvPr/>
        </p:nvSpPr>
        <p:spPr>
          <a:xfrm>
            <a:off x="2277665" y="5943600"/>
            <a:ext cx="4572000" cy="461665"/>
          </a:xfrm>
          <a:prstGeom prst="rect">
            <a:avLst/>
          </a:prstGeom>
        </p:spPr>
        <p:txBody>
          <a:bodyPr>
            <a:spAutoFit/>
          </a:bodyPr>
          <a:lstStyle/>
          <a:p>
            <a:pPr algn="ctr">
              <a:defRPr/>
            </a:pPr>
            <a:r>
              <a:rPr lang="en-US" altLang="en-US" sz="1200" dirty="0">
                <a:cs typeface="Arial" panose="020B0604020202020204" pitchFamily="34" charset="0"/>
              </a:rPr>
              <a:t>Reconstructed medical CT images, </a:t>
            </a:r>
          </a:p>
          <a:p>
            <a:pPr algn="ctr">
              <a:defRPr/>
            </a:pPr>
            <a:r>
              <a:rPr lang="en-US" altLang="en-US" sz="1200" dirty="0">
                <a:cs typeface="Arial" panose="020B0604020202020204" pitchFamily="34" charset="0"/>
              </a:rPr>
              <a:t>False color montage of 6 cross sections X-Z plane</a:t>
            </a:r>
          </a:p>
        </p:txBody>
      </p:sp>
      <p:sp>
        <p:nvSpPr>
          <p:cNvPr id="32" name="Rectangle 31"/>
          <p:cNvSpPr/>
          <p:nvPr/>
        </p:nvSpPr>
        <p:spPr>
          <a:xfrm>
            <a:off x="13961" y="6606808"/>
            <a:ext cx="3052202" cy="230832"/>
          </a:xfrm>
          <a:prstGeom prst="rect">
            <a:avLst/>
          </a:prstGeom>
        </p:spPr>
        <p:txBody>
          <a:bodyPr wrap="square">
            <a:spAutoFit/>
          </a:bodyPr>
          <a:lstStyle/>
          <a:p>
            <a:r>
              <a:rPr lang="en-US" altLang="en-US" sz="900" b="1" dirty="0"/>
              <a:t>Details available in SPE-180337-MS, SPE-180278-MS</a:t>
            </a:r>
          </a:p>
        </p:txBody>
      </p:sp>
      <p:sp>
        <p:nvSpPr>
          <p:cNvPr id="33" name="Title 3"/>
          <p:cNvSpPr>
            <a:spLocks noGrp="1"/>
          </p:cNvSpPr>
          <p:nvPr>
            <p:ph type="title"/>
          </p:nvPr>
        </p:nvSpPr>
        <p:spPr>
          <a:xfrm>
            <a:off x="677465" y="163270"/>
            <a:ext cx="7772400" cy="1143000"/>
          </a:xfrm>
        </p:spPr>
        <p:txBody>
          <a:bodyPr/>
          <a:lstStyle/>
          <a:p>
            <a:r>
              <a:rPr lang="en-US" altLang="en-US" sz="4000" b="1" dirty="0">
                <a:solidFill>
                  <a:schemeClr val="tx1"/>
                </a:solidFill>
                <a:cs typeface="Arial" panose="020B0604020202020204" pitchFamily="34" charset="0"/>
              </a:rPr>
              <a:t>FINDINGS – Field Collection #3</a:t>
            </a:r>
            <a:endParaRPr lang="en-US" sz="4000" dirty="0">
              <a:solidFill>
                <a:schemeClr val="tx1"/>
              </a:solidFill>
            </a:endParaRPr>
          </a:p>
        </p:txBody>
      </p:sp>
      <p:sp>
        <p:nvSpPr>
          <p:cNvPr id="34" name="TextBox 33"/>
          <p:cNvSpPr txBox="1"/>
          <p:nvPr/>
        </p:nvSpPr>
        <p:spPr>
          <a:xfrm>
            <a:off x="7467600" y="5879151"/>
            <a:ext cx="1420891" cy="822960"/>
          </a:xfrm>
          <a:prstGeom prst="rect">
            <a:avLst/>
          </a:prstGeom>
          <a:solidFill>
            <a:schemeClr val="bg1"/>
          </a:solidFill>
        </p:spPr>
        <p:txBody>
          <a:bodyPr wrap="square" rtlCol="0">
            <a:spAutoFit/>
          </a:bodyPr>
          <a:lstStyle/>
          <a:p>
            <a:endParaRPr lang="en-US" dirty="0"/>
          </a:p>
        </p:txBody>
      </p:sp>
      <p:grpSp>
        <p:nvGrpSpPr>
          <p:cNvPr id="35" name="Group 5"/>
          <p:cNvGrpSpPr>
            <a:grpSpLocks/>
          </p:cNvGrpSpPr>
          <p:nvPr/>
        </p:nvGrpSpPr>
        <p:grpSpPr bwMode="auto">
          <a:xfrm>
            <a:off x="7521501" y="5858530"/>
            <a:ext cx="1313087" cy="923270"/>
            <a:chOff x="7239000" y="4114800"/>
            <a:chExt cx="1600200" cy="1231027"/>
          </a:xfrm>
        </p:grpSpPr>
        <p:grpSp>
          <p:nvGrpSpPr>
            <p:cNvPr id="36" name="Group 4"/>
            <p:cNvGrpSpPr>
              <a:grpSpLocks/>
            </p:cNvGrpSpPr>
            <p:nvPr/>
          </p:nvGrpSpPr>
          <p:grpSpPr bwMode="auto">
            <a:xfrm>
              <a:off x="7239000" y="4419600"/>
              <a:ext cx="1600200" cy="609600"/>
              <a:chOff x="7239000" y="4419600"/>
              <a:chExt cx="1600200" cy="609600"/>
            </a:xfrm>
          </p:grpSpPr>
          <p:pic>
            <p:nvPicPr>
              <p:cNvPr id="39" name="Picture 19" descr="C:\Users\crandald\Desktop\Untitl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4563" y="4495800"/>
                <a:ext cx="146684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7239000" y="4419600"/>
                <a:ext cx="1600200" cy="60960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41" name="Rectangle 40"/>
              <p:cNvSpPr/>
              <p:nvPr/>
            </p:nvSpPr>
            <p:spPr>
              <a:xfrm>
                <a:off x="7296150" y="4495800"/>
                <a:ext cx="1466850" cy="15240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grpSp>
        <p:sp>
          <p:nvSpPr>
            <p:cNvPr id="37" name="TextBox 5"/>
            <p:cNvSpPr txBox="1">
              <a:spLocks noChangeArrowheads="1"/>
            </p:cNvSpPr>
            <p:nvPr/>
          </p:nvSpPr>
          <p:spPr bwMode="auto">
            <a:xfrm>
              <a:off x="7239000" y="4648200"/>
              <a:ext cx="1600200" cy="69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1400" dirty="0"/>
                <a:t>Low        High</a:t>
              </a:r>
            </a:p>
          </p:txBody>
        </p:sp>
        <p:sp>
          <p:nvSpPr>
            <p:cNvPr id="38" name="TextBox 5"/>
            <p:cNvSpPr txBox="1">
              <a:spLocks noChangeArrowheads="1"/>
            </p:cNvSpPr>
            <p:nvPr/>
          </p:nvSpPr>
          <p:spPr bwMode="auto">
            <a:xfrm>
              <a:off x="7239000" y="4114800"/>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dirty="0"/>
                <a:t>CT Attenuation</a:t>
              </a:r>
            </a:p>
          </p:txBody>
        </p:sp>
      </p:grpSp>
    </p:spTree>
    <p:extLst>
      <p:ext uri="{BB962C8B-B14F-4D97-AF65-F5344CB8AC3E}">
        <p14:creationId xmlns:p14="http://schemas.microsoft.com/office/powerpoint/2010/main" val="4050971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p:nvPr>
            <p:extLst/>
          </p:nvPr>
        </p:nvGraphicFramePr>
        <p:xfrm>
          <a:off x="53875" y="1372524"/>
          <a:ext cx="2263140" cy="228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p:nvPr>
            <p:extLst/>
          </p:nvPr>
        </p:nvGraphicFramePr>
        <p:xfrm>
          <a:off x="53875" y="3712983"/>
          <a:ext cx="2263140"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extLst/>
          </p:nvPr>
        </p:nvGraphicFramePr>
        <p:xfrm>
          <a:off x="2317015" y="1371600"/>
          <a:ext cx="226314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p:nvPr>
            <p:extLst/>
          </p:nvPr>
        </p:nvGraphicFramePr>
        <p:xfrm>
          <a:off x="2317015" y="3708632"/>
          <a:ext cx="2263140" cy="228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p:nvPr>
            <p:extLst/>
          </p:nvPr>
        </p:nvGraphicFramePr>
        <p:xfrm>
          <a:off x="4580155" y="1371600"/>
          <a:ext cx="2263140" cy="2286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Chart 21"/>
          <p:cNvGraphicFramePr/>
          <p:nvPr>
            <p:extLst/>
          </p:nvPr>
        </p:nvGraphicFramePr>
        <p:xfrm>
          <a:off x="4580155" y="3708632"/>
          <a:ext cx="2263140" cy="2286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5" name="Chart 24"/>
          <p:cNvGraphicFramePr/>
          <p:nvPr>
            <p:extLst/>
          </p:nvPr>
        </p:nvGraphicFramePr>
        <p:xfrm>
          <a:off x="6843295" y="1371600"/>
          <a:ext cx="2263140" cy="2286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6" name="Chart 25"/>
          <p:cNvGraphicFramePr/>
          <p:nvPr>
            <p:extLst/>
          </p:nvPr>
        </p:nvGraphicFramePr>
        <p:xfrm>
          <a:off x="6843295" y="3708632"/>
          <a:ext cx="2263140" cy="2286000"/>
        </p:xfrm>
        <a:graphic>
          <a:graphicData uri="http://schemas.openxmlformats.org/drawingml/2006/chart">
            <c:chart xmlns:c="http://schemas.openxmlformats.org/drawingml/2006/chart" xmlns:r="http://schemas.openxmlformats.org/officeDocument/2006/relationships" r:id="rId9"/>
          </a:graphicData>
        </a:graphic>
      </p:graphicFrame>
      <p:sp>
        <p:nvSpPr>
          <p:cNvPr id="11" name="Rectangle 10"/>
          <p:cNvSpPr/>
          <p:nvPr/>
        </p:nvSpPr>
        <p:spPr>
          <a:xfrm>
            <a:off x="3429000" y="6617126"/>
            <a:ext cx="3065245" cy="230832"/>
          </a:xfrm>
          <a:prstGeom prst="rect">
            <a:avLst/>
          </a:prstGeom>
        </p:spPr>
        <p:txBody>
          <a:bodyPr wrap="square">
            <a:spAutoFit/>
          </a:bodyPr>
          <a:lstStyle/>
          <a:p>
            <a:r>
              <a:rPr lang="en-US" altLang="en-US" sz="900" b="1" dirty="0"/>
              <a:t>Details available in SPE-180337-MS</a:t>
            </a:r>
          </a:p>
        </p:txBody>
      </p:sp>
      <p:sp>
        <p:nvSpPr>
          <p:cNvPr id="17" name="Title 3"/>
          <p:cNvSpPr>
            <a:spLocks noGrp="1"/>
          </p:cNvSpPr>
          <p:nvPr>
            <p:ph type="title"/>
          </p:nvPr>
        </p:nvSpPr>
        <p:spPr>
          <a:xfrm>
            <a:off x="677465" y="163270"/>
            <a:ext cx="7772400" cy="1143000"/>
          </a:xfrm>
        </p:spPr>
        <p:txBody>
          <a:bodyPr/>
          <a:lstStyle/>
          <a:p>
            <a:r>
              <a:rPr lang="en-US" altLang="en-US" sz="4000" b="1" dirty="0">
                <a:solidFill>
                  <a:schemeClr val="tx1"/>
                </a:solidFill>
                <a:cs typeface="Arial" panose="020B0604020202020204" pitchFamily="34" charset="0"/>
              </a:rPr>
              <a:t>FINDINGS – Field Collection #3</a:t>
            </a:r>
            <a:endParaRPr lang="en-US" sz="4000" dirty="0">
              <a:solidFill>
                <a:schemeClr val="tx1"/>
              </a:solidFill>
            </a:endParaRPr>
          </a:p>
        </p:txBody>
      </p:sp>
      <p:sp>
        <p:nvSpPr>
          <p:cNvPr id="18" name="TextBox 5"/>
          <p:cNvSpPr txBox="1">
            <a:spLocks noChangeArrowheads="1"/>
          </p:cNvSpPr>
          <p:nvPr/>
        </p:nvSpPr>
        <p:spPr bwMode="auto">
          <a:xfrm>
            <a:off x="818551" y="6014552"/>
            <a:ext cx="116866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050" dirty="0">
                <a:solidFill>
                  <a:schemeClr val="bg1"/>
                </a:solidFill>
              </a:rPr>
              <a:t>YT3-A1 8.3% 505 psi</a:t>
            </a:r>
          </a:p>
        </p:txBody>
      </p:sp>
      <p:sp>
        <p:nvSpPr>
          <p:cNvPr id="19" name="TextBox 5"/>
          <p:cNvSpPr txBox="1">
            <a:spLocks noChangeArrowheads="1"/>
          </p:cNvSpPr>
          <p:nvPr/>
        </p:nvSpPr>
        <p:spPr bwMode="auto">
          <a:xfrm>
            <a:off x="5257800" y="6012239"/>
            <a:ext cx="109277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050" dirty="0">
                <a:solidFill>
                  <a:schemeClr val="bg1"/>
                </a:solidFill>
              </a:rPr>
              <a:t>YT3-A3 39.1% 505 psi</a:t>
            </a:r>
          </a:p>
        </p:txBody>
      </p:sp>
      <p:sp>
        <p:nvSpPr>
          <p:cNvPr id="20" name="TextBox 5"/>
          <p:cNvSpPr txBox="1">
            <a:spLocks noChangeArrowheads="1"/>
          </p:cNvSpPr>
          <p:nvPr/>
        </p:nvSpPr>
        <p:spPr bwMode="auto">
          <a:xfrm>
            <a:off x="3052921" y="6014332"/>
            <a:ext cx="12097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050" dirty="0">
                <a:solidFill>
                  <a:schemeClr val="bg1"/>
                </a:solidFill>
              </a:rPr>
              <a:t>YT3-A2  19.99%  505 psi</a:t>
            </a:r>
          </a:p>
        </p:txBody>
      </p:sp>
      <p:sp>
        <p:nvSpPr>
          <p:cNvPr id="21" name="TextBox 5"/>
          <p:cNvSpPr txBox="1">
            <a:spLocks noChangeArrowheads="1"/>
          </p:cNvSpPr>
          <p:nvPr/>
        </p:nvSpPr>
        <p:spPr bwMode="auto">
          <a:xfrm>
            <a:off x="7543800" y="6008491"/>
            <a:ext cx="114397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050" dirty="0">
                <a:solidFill>
                  <a:schemeClr val="bg1"/>
                </a:solidFill>
              </a:rPr>
              <a:t>YT3-A4 30.7% 495 psi</a:t>
            </a:r>
          </a:p>
        </p:txBody>
      </p:sp>
    </p:spTree>
    <p:extLst>
      <p:ext uri="{BB962C8B-B14F-4D97-AF65-F5344CB8AC3E}">
        <p14:creationId xmlns:p14="http://schemas.microsoft.com/office/powerpoint/2010/main" val="1919012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33D55EE-DB0D-4A8A-B549-BC0698155292}" type="slidenum">
              <a:rPr lang="en-US" smtClean="0"/>
              <a:pPr>
                <a:defRPr/>
              </a:pPr>
              <a:t>37</a:t>
            </a:fld>
            <a:endParaRPr lang="en-US" dirty="0"/>
          </a:p>
        </p:txBody>
      </p:sp>
      <p:sp>
        <p:nvSpPr>
          <p:cNvPr id="8" name="Rectangle 7"/>
          <p:cNvSpPr/>
          <p:nvPr/>
        </p:nvSpPr>
        <p:spPr>
          <a:xfrm>
            <a:off x="323023" y="4544094"/>
            <a:ext cx="8579498" cy="1862048"/>
          </a:xfrm>
          <a:prstGeom prst="rect">
            <a:avLst/>
          </a:prstGeom>
        </p:spPr>
        <p:txBody>
          <a:bodyPr wrap="square">
            <a:spAutoFit/>
          </a:bodyPr>
          <a:lstStyle/>
          <a:p>
            <a:pPr marL="342900" indent="-342900">
              <a:lnSpc>
                <a:spcPct val="115000"/>
              </a:lnSpc>
              <a:spcBef>
                <a:spcPts val="0"/>
              </a:spcBef>
              <a:spcAft>
                <a:spcPts val="0"/>
              </a:spcAft>
              <a:buFont typeface="Symbol" panose="05050102010706020507" pitchFamily="18" charset="2"/>
              <a:buChar char=""/>
            </a:pPr>
            <a:r>
              <a:rPr lang="en-US" sz="2000" dirty="0">
                <a:latin typeface="+mn-lt"/>
                <a:ea typeface="Times New Roman" panose="02020603050405020304" pitchFamily="18" charset="0"/>
              </a:rPr>
              <a:t>The porosity of these samples appeared to correlate well with foam quality</a:t>
            </a:r>
          </a:p>
          <a:p>
            <a:pPr marL="342900" marR="0" lvl="0" indent="-342900">
              <a:lnSpc>
                <a:spcPct val="115000"/>
              </a:lnSpc>
              <a:spcBef>
                <a:spcPts val="0"/>
              </a:spcBef>
              <a:spcAft>
                <a:spcPts val="0"/>
              </a:spcAft>
              <a:buFont typeface="Symbol" panose="05050102010706020507" pitchFamily="18" charset="2"/>
              <a:buChar char=""/>
            </a:pPr>
            <a:r>
              <a:rPr lang="en-US" sz="2000" dirty="0">
                <a:latin typeface="+mn-lt"/>
                <a:ea typeface="Times New Roman" panose="02020603050405020304" pitchFamily="18" charset="0"/>
                <a:cs typeface="Times New Roman" panose="02020603050405020304" pitchFamily="18" charset="0"/>
              </a:rPr>
              <a:t>The permeability of the field-generated samples were significantly lower than atmospheric-generated foamed cement samples of the same foam quality  </a:t>
            </a:r>
          </a:p>
          <a:p>
            <a:pPr marL="342900" marR="0" lvl="0" indent="-342900">
              <a:lnSpc>
                <a:spcPct val="115000"/>
              </a:lnSpc>
              <a:spcBef>
                <a:spcPts val="0"/>
              </a:spcBef>
              <a:spcAft>
                <a:spcPts val="0"/>
              </a:spcAft>
              <a:buFont typeface="Symbol" panose="05050102010706020507" pitchFamily="18" charset="2"/>
              <a:buChar char=""/>
            </a:pPr>
            <a:r>
              <a:rPr lang="en-US" sz="2000" dirty="0">
                <a:latin typeface="+mn-lt"/>
                <a:cs typeface="Times New Roman" panose="02020603050405020304" pitchFamily="18" charset="0"/>
              </a:rPr>
              <a:t>Permeability may be impacted by both foam quality </a:t>
            </a:r>
            <a:r>
              <a:rPr lang="en-US" sz="2000" i="1" dirty="0">
                <a:latin typeface="+mn-lt"/>
                <a:cs typeface="Times New Roman" panose="02020603050405020304" pitchFamily="18" charset="0"/>
              </a:rPr>
              <a:t>and pressure </a:t>
            </a:r>
            <a:r>
              <a:rPr lang="en-US" sz="2000" dirty="0">
                <a:latin typeface="+mn-lt"/>
                <a:cs typeface="Times New Roman" panose="02020603050405020304" pitchFamily="18" charset="0"/>
              </a:rPr>
              <a:t>(need more samples to confirm the statistical validity of this)</a:t>
            </a:r>
          </a:p>
        </p:txBody>
      </p:sp>
      <p:graphicFrame>
        <p:nvGraphicFramePr>
          <p:cNvPr id="9" name="Table 8"/>
          <p:cNvGraphicFramePr>
            <a:graphicFrameLocks noGrp="1"/>
          </p:cNvGraphicFramePr>
          <p:nvPr>
            <p:extLst>
              <p:ext uri="{D42A27DB-BD31-4B8C-83A1-F6EECF244321}">
                <p14:modId xmlns:p14="http://schemas.microsoft.com/office/powerpoint/2010/main" val="2014062450"/>
              </p:ext>
            </p:extLst>
          </p:nvPr>
        </p:nvGraphicFramePr>
        <p:xfrm>
          <a:off x="152400" y="62247"/>
          <a:ext cx="8839203" cy="4410922"/>
        </p:xfrm>
        <a:graphic>
          <a:graphicData uri="http://schemas.openxmlformats.org/drawingml/2006/table">
            <a:tbl>
              <a:tblPr firstRow="1" firstCol="1" bandRow="1">
                <a:tableStyleId>{5C22544A-7EE6-4342-B048-85BDC9FD1C3A}</a:tableStyleId>
              </a:tblPr>
              <a:tblGrid>
                <a:gridCol w="1219200">
                  <a:extLst>
                    <a:ext uri="{9D8B030D-6E8A-4147-A177-3AD203B41FA5}">
                      <a16:colId xmlns:a16="http://schemas.microsoft.com/office/drawing/2014/main" xmlns="" val="2036184931"/>
                    </a:ext>
                  </a:extLst>
                </a:gridCol>
                <a:gridCol w="1089717">
                  <a:extLst>
                    <a:ext uri="{9D8B030D-6E8A-4147-A177-3AD203B41FA5}">
                      <a16:colId xmlns:a16="http://schemas.microsoft.com/office/drawing/2014/main" xmlns="" val="2238197877"/>
                    </a:ext>
                  </a:extLst>
                </a:gridCol>
                <a:gridCol w="1099485">
                  <a:extLst>
                    <a:ext uri="{9D8B030D-6E8A-4147-A177-3AD203B41FA5}">
                      <a16:colId xmlns:a16="http://schemas.microsoft.com/office/drawing/2014/main" xmlns="" val="1533826580"/>
                    </a:ext>
                  </a:extLst>
                </a:gridCol>
                <a:gridCol w="1099485">
                  <a:extLst>
                    <a:ext uri="{9D8B030D-6E8A-4147-A177-3AD203B41FA5}">
                      <a16:colId xmlns:a16="http://schemas.microsoft.com/office/drawing/2014/main" xmlns="" val="4118050145"/>
                    </a:ext>
                  </a:extLst>
                </a:gridCol>
                <a:gridCol w="1429331">
                  <a:extLst>
                    <a:ext uri="{9D8B030D-6E8A-4147-A177-3AD203B41FA5}">
                      <a16:colId xmlns:a16="http://schemas.microsoft.com/office/drawing/2014/main" xmlns="" val="877316325"/>
                    </a:ext>
                  </a:extLst>
                </a:gridCol>
                <a:gridCol w="1450992">
                  <a:extLst>
                    <a:ext uri="{9D8B030D-6E8A-4147-A177-3AD203B41FA5}">
                      <a16:colId xmlns:a16="http://schemas.microsoft.com/office/drawing/2014/main" xmlns="" val="355925225"/>
                    </a:ext>
                  </a:extLst>
                </a:gridCol>
                <a:gridCol w="1450993">
                  <a:extLst>
                    <a:ext uri="{9D8B030D-6E8A-4147-A177-3AD203B41FA5}">
                      <a16:colId xmlns:a16="http://schemas.microsoft.com/office/drawing/2014/main" xmlns="" val="3668440663"/>
                    </a:ext>
                  </a:extLst>
                </a:gridCol>
              </a:tblGrid>
              <a:tr h="744864">
                <a:tc>
                  <a:txBody>
                    <a:bodyPr/>
                    <a:lstStyle/>
                    <a:p>
                      <a:pPr marL="0" marR="0" algn="ctr" hangingPunct="0">
                        <a:spcBef>
                          <a:spcPts val="0"/>
                        </a:spcBef>
                        <a:spcAft>
                          <a:spcPts val="0"/>
                        </a:spcAft>
                      </a:pPr>
                      <a:r>
                        <a:rPr lang="en-US" sz="2000" dirty="0">
                          <a:solidFill>
                            <a:schemeClr val="bg1"/>
                          </a:solidFill>
                          <a:effectLst/>
                        </a:rPr>
                        <a:t>FC#3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solidFill>
                            <a:schemeClr val="bg1"/>
                          </a:solidFill>
                          <a:effectLst/>
                        </a:rPr>
                        <a:t>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solidFill>
                            <a:schemeClr val="bg1"/>
                          </a:solidFill>
                          <a:effectLst/>
                        </a:rPr>
                        <a:t> </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gridSpan="2">
                  <a:txBody>
                    <a:bodyPr/>
                    <a:lstStyle/>
                    <a:p>
                      <a:pPr marL="0" marR="0" algn="ctr" hangingPunct="0">
                        <a:spcBef>
                          <a:spcPts val="0"/>
                        </a:spcBef>
                        <a:spcAft>
                          <a:spcPts val="0"/>
                        </a:spcAft>
                      </a:pPr>
                      <a:r>
                        <a:rPr lang="en-US" sz="2000" dirty="0">
                          <a:solidFill>
                            <a:schemeClr val="bg1"/>
                          </a:solidFill>
                          <a:effectLst/>
                        </a:rPr>
                        <a:t>Foam Quality</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marL="0" marR="0" algn="ctr" hangingPunct="0">
                        <a:spcBef>
                          <a:spcPts val="0"/>
                        </a:spcBef>
                        <a:spcAft>
                          <a:spcPts val="0"/>
                        </a:spcAft>
                      </a:pPr>
                      <a:r>
                        <a:rPr lang="en-US" sz="2000" dirty="0">
                          <a:solidFill>
                            <a:schemeClr val="bg1"/>
                          </a:solidFill>
                          <a:effectLst/>
                        </a:rPr>
                        <a:t>Measured</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xmlns="" val="754783248"/>
                  </a:ext>
                </a:extLst>
              </a:tr>
              <a:tr h="1182334">
                <a:tc>
                  <a:txBody>
                    <a:bodyPr/>
                    <a:lstStyle/>
                    <a:p>
                      <a:pPr marL="0" marR="0" algn="ctr" hangingPunct="0">
                        <a:spcBef>
                          <a:spcPts val="0"/>
                        </a:spcBef>
                        <a:spcAft>
                          <a:spcPts val="0"/>
                        </a:spcAft>
                      </a:pPr>
                      <a:r>
                        <a:rPr lang="en-US" sz="2000" dirty="0">
                          <a:solidFill>
                            <a:schemeClr val="bg1"/>
                          </a:solidFill>
                          <a:effectLst/>
                        </a:rPr>
                        <a:t>Sample</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Material</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Pressure (psi)</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Targeted</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Calculated</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Porosity (%)</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N</a:t>
                      </a:r>
                      <a:r>
                        <a:rPr lang="en-US" sz="2000" baseline="-25000" dirty="0">
                          <a:effectLst/>
                        </a:rPr>
                        <a:t>2</a:t>
                      </a:r>
                      <a:r>
                        <a:rPr lang="en-US" sz="2000" dirty="0">
                          <a:effectLst/>
                        </a:rPr>
                        <a:t> Permeability (mD)</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137190952"/>
                  </a:ext>
                </a:extLst>
              </a:tr>
              <a:tr h="410533">
                <a:tc>
                  <a:txBody>
                    <a:bodyPr/>
                    <a:lstStyle/>
                    <a:p>
                      <a:pPr marL="0" marR="0" algn="ctr" hangingPunct="0">
                        <a:spcBef>
                          <a:spcPts val="0"/>
                        </a:spcBef>
                        <a:spcAft>
                          <a:spcPts val="0"/>
                        </a:spcAft>
                      </a:pPr>
                      <a:r>
                        <a:rPr lang="en-US" sz="2000" dirty="0">
                          <a:solidFill>
                            <a:schemeClr val="bg1"/>
                          </a:solidFill>
                          <a:effectLst/>
                        </a:rPr>
                        <a:t>SS1</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SS</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1015</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20%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16.3%</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35.7</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0.04</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1527063699"/>
                  </a:ext>
                </a:extLst>
              </a:tr>
              <a:tr h="410533">
                <a:tc>
                  <a:txBody>
                    <a:bodyPr/>
                    <a:lstStyle/>
                    <a:p>
                      <a:pPr marL="0" marR="0" algn="ctr" hangingPunct="0">
                        <a:spcBef>
                          <a:spcPts val="0"/>
                        </a:spcBef>
                        <a:spcAft>
                          <a:spcPts val="0"/>
                        </a:spcAft>
                      </a:pPr>
                      <a:r>
                        <a:rPr lang="en-US" sz="2000" dirty="0">
                          <a:solidFill>
                            <a:schemeClr val="bg1"/>
                          </a:solidFill>
                          <a:effectLst/>
                        </a:rPr>
                        <a:t>SS2</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SS</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957</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30%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28.5%</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45.2</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0.09</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3258523300"/>
                  </a:ext>
                </a:extLst>
              </a:tr>
              <a:tr h="410533">
                <a:tc>
                  <a:txBody>
                    <a:bodyPr/>
                    <a:lstStyle/>
                    <a:p>
                      <a:pPr marL="0" marR="0" algn="ctr" hangingPunct="0">
                        <a:spcBef>
                          <a:spcPts val="0"/>
                        </a:spcBef>
                        <a:spcAft>
                          <a:spcPts val="0"/>
                        </a:spcAft>
                      </a:pPr>
                      <a:r>
                        <a:rPr lang="en-US" sz="2000" dirty="0">
                          <a:solidFill>
                            <a:schemeClr val="bg1"/>
                          </a:solidFill>
                          <a:effectLst/>
                        </a:rPr>
                        <a:t>A3</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Al</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505</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40%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39.1%</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51.6</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0.96</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2953772874"/>
                  </a:ext>
                </a:extLst>
              </a:tr>
              <a:tr h="410533">
                <a:tc>
                  <a:txBody>
                    <a:bodyPr/>
                    <a:lstStyle/>
                    <a:p>
                      <a:pPr marL="0" marR="0" algn="ctr" hangingPunct="0">
                        <a:spcBef>
                          <a:spcPts val="0"/>
                        </a:spcBef>
                        <a:spcAft>
                          <a:spcPts val="0"/>
                        </a:spcAft>
                      </a:pPr>
                      <a:r>
                        <a:rPr lang="en-US" sz="2000" dirty="0">
                          <a:solidFill>
                            <a:schemeClr val="bg1"/>
                          </a:solidFill>
                          <a:effectLst/>
                        </a:rPr>
                        <a:t>A4</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Al</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495</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30%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30.7%</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45.6</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0.11</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428984670"/>
                  </a:ext>
                </a:extLst>
              </a:tr>
              <a:tr h="410533">
                <a:tc>
                  <a:txBody>
                    <a:bodyPr/>
                    <a:lstStyle/>
                    <a:p>
                      <a:pPr marL="0" marR="0" algn="ctr" hangingPunct="0">
                        <a:spcBef>
                          <a:spcPts val="0"/>
                        </a:spcBef>
                        <a:spcAft>
                          <a:spcPts val="0"/>
                        </a:spcAft>
                      </a:pPr>
                      <a:r>
                        <a:rPr lang="en-US" sz="2000" dirty="0">
                          <a:solidFill>
                            <a:schemeClr val="bg1"/>
                          </a:solidFill>
                          <a:effectLst/>
                        </a:rPr>
                        <a:t>A2</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Al</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505</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20%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20.0%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38.1</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0.22</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2600022991"/>
                  </a:ext>
                </a:extLst>
              </a:tr>
              <a:tr h="431059">
                <a:tc>
                  <a:txBody>
                    <a:bodyPr/>
                    <a:lstStyle/>
                    <a:p>
                      <a:pPr marL="0" marR="0" algn="ctr" hangingPunct="0">
                        <a:spcBef>
                          <a:spcPts val="0"/>
                        </a:spcBef>
                        <a:spcAft>
                          <a:spcPts val="0"/>
                        </a:spcAft>
                      </a:pPr>
                      <a:r>
                        <a:rPr lang="en-US" sz="2000" dirty="0">
                          <a:solidFill>
                            <a:schemeClr val="bg1"/>
                          </a:solidFill>
                          <a:effectLst/>
                        </a:rPr>
                        <a:t>A1</a:t>
                      </a:r>
                      <a:endParaRPr lang="en-US" sz="20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Al</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505</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10%</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8.3%</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27.9</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0"/>
                        </a:spcBef>
                        <a:spcAft>
                          <a:spcPts val="0"/>
                        </a:spcAft>
                      </a:pPr>
                      <a:r>
                        <a:rPr lang="en-US" sz="2000" dirty="0">
                          <a:effectLst/>
                        </a:rPr>
                        <a:t>0.13</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910899117"/>
                  </a:ext>
                </a:extLst>
              </a:tr>
            </a:tbl>
          </a:graphicData>
        </a:graphic>
      </p:graphicFrame>
      <p:sp>
        <p:nvSpPr>
          <p:cNvPr id="5" name="Rectangle 4"/>
          <p:cNvSpPr/>
          <p:nvPr/>
        </p:nvSpPr>
        <p:spPr>
          <a:xfrm>
            <a:off x="-4571" y="6553200"/>
            <a:ext cx="8386571" cy="276999"/>
          </a:xfrm>
          <a:prstGeom prst="rect">
            <a:avLst/>
          </a:prstGeom>
        </p:spPr>
        <p:txBody>
          <a:bodyPr wrap="square">
            <a:spAutoFit/>
          </a:bodyPr>
          <a:lstStyle/>
          <a:p>
            <a:r>
              <a:rPr lang="en-US" altLang="en-US" sz="1200" b="1" dirty="0"/>
              <a:t>Details available in SPE-170298-MS, </a:t>
            </a:r>
            <a:r>
              <a:rPr lang="en-US" sz="1200" b="1" dirty="0"/>
              <a:t>SPE-180333-MS, </a:t>
            </a:r>
            <a:r>
              <a:rPr lang="en-US" altLang="en-US" sz="1200" b="1" dirty="0"/>
              <a:t>SPE-180337-MS, SPE-180278-MS, OTC-25994-MS</a:t>
            </a:r>
          </a:p>
        </p:txBody>
      </p:sp>
    </p:spTree>
    <p:extLst>
      <p:ext uri="{BB962C8B-B14F-4D97-AF65-F5344CB8AC3E}">
        <p14:creationId xmlns:p14="http://schemas.microsoft.com/office/powerpoint/2010/main" val="135122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154F926-C530-4434-B994-E530AF2EB529}"/>
              </a:ext>
            </a:extLst>
          </p:cNvPr>
          <p:cNvSpPr>
            <a:spLocks noGrp="1"/>
          </p:cNvSpPr>
          <p:nvPr>
            <p:ph idx="1"/>
          </p:nvPr>
        </p:nvSpPr>
        <p:spPr/>
        <p:txBody>
          <a:bodyPr/>
          <a:lstStyle/>
          <a:p>
            <a:pPr eaLnBrk="1" hangingPunct="1"/>
            <a:r>
              <a:rPr lang="en-US" altLang="en-US" sz="2000" dirty="0">
                <a:cs typeface="Arial" panose="020B0604020202020204" pitchFamily="34" charset="0"/>
              </a:rPr>
              <a:t>Foam cement samples generated with field equipment display better foamed stability and lower permeability compared to samples generated at atmospheric conditions in the laboratory. </a:t>
            </a:r>
          </a:p>
          <a:p>
            <a:pPr eaLnBrk="1" hangingPunct="1"/>
            <a:endParaRPr lang="en-US" altLang="en-US" sz="2000" dirty="0">
              <a:cs typeface="Arial" panose="020B0604020202020204" pitchFamily="34" charset="0"/>
            </a:endParaRPr>
          </a:p>
          <a:p>
            <a:pPr eaLnBrk="1" hangingPunct="1"/>
            <a:r>
              <a:rPr lang="en-US" sz="2000" dirty="0"/>
              <a:t>This project indicates that industry practices targeting maximum in-situ foam quality appear conservative insofar as the desire of minimizing permeability.</a:t>
            </a:r>
          </a:p>
          <a:p>
            <a:pPr eaLnBrk="1" hangingPunct="1"/>
            <a:endParaRPr lang="en-US" sz="2000" dirty="0"/>
          </a:p>
          <a:p>
            <a:pPr marL="0" indent="0" eaLnBrk="1" hangingPunct="1">
              <a:buNone/>
            </a:pPr>
            <a:r>
              <a:rPr lang="en-US" sz="2000" b="1" dirty="0"/>
              <a:t>Properly-executed foamed cementing methods examined during this project all provided better material properties than previously thought based on testing of lab-foamed methods </a:t>
            </a:r>
          </a:p>
          <a:p>
            <a:endParaRPr lang="en-US" dirty="0"/>
          </a:p>
        </p:txBody>
      </p:sp>
      <p:sp>
        <p:nvSpPr>
          <p:cNvPr id="4" name="Slide Number Placeholder 3">
            <a:extLst>
              <a:ext uri="{FF2B5EF4-FFF2-40B4-BE49-F238E27FC236}">
                <a16:creationId xmlns:a16="http://schemas.microsoft.com/office/drawing/2014/main" xmlns="" id="{DD6D4A0F-5285-467C-9AA5-8509278AC35D}"/>
              </a:ext>
            </a:extLst>
          </p:cNvPr>
          <p:cNvSpPr>
            <a:spLocks noGrp="1"/>
          </p:cNvSpPr>
          <p:nvPr>
            <p:ph type="sldNum" sz="quarter" idx="12"/>
          </p:nvPr>
        </p:nvSpPr>
        <p:spPr/>
        <p:txBody>
          <a:bodyPr/>
          <a:lstStyle/>
          <a:p>
            <a:pPr>
              <a:defRPr/>
            </a:pPr>
            <a:fld id="{13F63029-E9F0-4BAA-872B-D583CEA78ADE}" type="slidenum">
              <a:rPr lang="en-US" altLang="en-US" smtClean="0"/>
              <a:pPr>
                <a:defRPr/>
              </a:pPr>
              <a:t>38</a:t>
            </a:fld>
            <a:endParaRPr lang="en-US" altLang="en-US" dirty="0"/>
          </a:p>
        </p:txBody>
      </p:sp>
      <p:sp>
        <p:nvSpPr>
          <p:cNvPr id="5" name="Title 3">
            <a:extLst>
              <a:ext uri="{FF2B5EF4-FFF2-40B4-BE49-F238E27FC236}">
                <a16:creationId xmlns:a16="http://schemas.microsoft.com/office/drawing/2014/main" xmlns="" id="{71D596D4-A06B-48F7-A5E7-8DE28934259A}"/>
              </a:ext>
            </a:extLst>
          </p:cNvPr>
          <p:cNvSpPr>
            <a:spLocks noGrp="1"/>
          </p:cNvSpPr>
          <p:nvPr>
            <p:ph type="title"/>
          </p:nvPr>
        </p:nvSpPr>
        <p:spPr>
          <a:xfrm>
            <a:off x="706925" y="228600"/>
            <a:ext cx="6836875" cy="1143000"/>
          </a:xfrm>
        </p:spPr>
        <p:txBody>
          <a:bodyPr/>
          <a:lstStyle/>
          <a:p>
            <a:r>
              <a:rPr lang="en-US" dirty="0"/>
              <a:t>Summary and Conclusions</a:t>
            </a:r>
          </a:p>
        </p:txBody>
      </p:sp>
    </p:spTree>
    <p:extLst>
      <p:ext uri="{BB962C8B-B14F-4D97-AF65-F5344CB8AC3E}">
        <p14:creationId xmlns:p14="http://schemas.microsoft.com/office/powerpoint/2010/main" val="1086943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74F3F22B-0B7C-4E87-A835-C242F5AEED1E}" type="slidenum">
              <a:rPr lang="en-US" altLang="en-US" sz="1200" smtClean="0">
                <a:solidFill>
                  <a:srgbClr val="FFFFFF"/>
                </a:solidFill>
              </a:rPr>
              <a:pPr/>
              <a:t>39</a:t>
            </a:fld>
            <a:endParaRPr lang="en-US" altLang="en-US" sz="1200" dirty="0">
              <a:solidFill>
                <a:srgbClr val="FFFFFF"/>
              </a:solidFill>
            </a:endParaRPr>
          </a:p>
        </p:txBody>
      </p:sp>
      <p:sp>
        <p:nvSpPr>
          <p:cNvPr id="5" name="Title 2"/>
          <p:cNvSpPr txBox="1">
            <a:spLocks/>
          </p:cNvSpPr>
          <p:nvPr/>
        </p:nvSpPr>
        <p:spPr>
          <a:xfrm>
            <a:off x="685800" y="177800"/>
            <a:ext cx="6858000" cy="736600"/>
          </a:xfrm>
          <a:prstGeom prst="rect">
            <a:avLst/>
          </a:prstGeom>
        </p:spPr>
        <p:txBody>
          <a:bodyPr>
            <a:normAutofit lnSpcReduction="10000"/>
          </a:bodyPr>
          <a:lstStyle>
            <a:lvl1pPr algn="ctr" rtl="0" eaLnBrk="0" fontAlgn="base" hangingPunct="0">
              <a:spcBef>
                <a:spcPct val="0"/>
              </a:spcBef>
              <a:spcAft>
                <a:spcPct val="0"/>
              </a:spcAft>
              <a:defRPr sz="4400">
                <a:solidFill>
                  <a:schemeClr val="tx2"/>
                </a:solidFill>
                <a:latin typeface="+mj-lt"/>
                <a:ea typeface="+mj-ea"/>
                <a:cs typeface="ヒラギノ角ゴ Pro W3" pitchFamily="-110"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 charset="-128"/>
                <a:cs typeface="ヒラギノ角ゴ Pro W3" pitchFamily="-110" charset="-128"/>
              </a:defRPr>
            </a:lvl5pPr>
            <a:lvl6pPr marL="457200" algn="ctr" rtl="0" fontAlgn="base">
              <a:spcBef>
                <a:spcPct val="0"/>
              </a:spcBef>
              <a:spcAft>
                <a:spcPct val="0"/>
              </a:spcAft>
              <a:defRPr sz="4400">
                <a:solidFill>
                  <a:schemeClr val="tx2"/>
                </a:solidFill>
                <a:latin typeface="Arial" charset="0"/>
                <a:ea typeface="ヒラギノ角ゴ Pro W3" pitchFamily="8" charset="-128"/>
              </a:defRPr>
            </a:lvl6pPr>
            <a:lvl7pPr marL="914400" algn="ctr" rtl="0" fontAlgn="base">
              <a:spcBef>
                <a:spcPct val="0"/>
              </a:spcBef>
              <a:spcAft>
                <a:spcPct val="0"/>
              </a:spcAft>
              <a:defRPr sz="4400">
                <a:solidFill>
                  <a:schemeClr val="tx2"/>
                </a:solidFill>
                <a:latin typeface="Arial" charset="0"/>
                <a:ea typeface="ヒラギノ角ゴ Pro W3" pitchFamily="8" charset="-128"/>
              </a:defRPr>
            </a:lvl7pPr>
            <a:lvl8pPr marL="1371600" algn="ctr" rtl="0" fontAlgn="base">
              <a:spcBef>
                <a:spcPct val="0"/>
              </a:spcBef>
              <a:spcAft>
                <a:spcPct val="0"/>
              </a:spcAft>
              <a:defRPr sz="4400">
                <a:solidFill>
                  <a:schemeClr val="tx2"/>
                </a:solidFill>
                <a:latin typeface="Arial" charset="0"/>
                <a:ea typeface="ヒラギノ角ゴ Pro W3" pitchFamily="8" charset="-128"/>
              </a:defRPr>
            </a:lvl8pPr>
            <a:lvl9pPr marL="1828800" algn="ctr" rtl="0" fontAlgn="base">
              <a:spcBef>
                <a:spcPct val="0"/>
              </a:spcBef>
              <a:spcAft>
                <a:spcPct val="0"/>
              </a:spcAft>
              <a:defRPr sz="4400">
                <a:solidFill>
                  <a:schemeClr val="tx2"/>
                </a:solidFill>
                <a:latin typeface="Arial" charset="0"/>
                <a:ea typeface="ヒラギノ角ゴ Pro W3" pitchFamily="8" charset="-128"/>
              </a:defRPr>
            </a:lvl9pPr>
          </a:lstStyle>
          <a:p>
            <a:pPr>
              <a:defRPr/>
            </a:pPr>
            <a:r>
              <a:rPr lang="en-US" kern="0" dirty="0">
                <a:solidFill>
                  <a:schemeClr val="tx1"/>
                </a:solidFill>
              </a:rPr>
              <a:t>Laboratory vs Field</a:t>
            </a:r>
          </a:p>
        </p:txBody>
      </p:sp>
      <p:pic>
        <p:nvPicPr>
          <p:cNvPr id="27652" name="Picture 6" descr="C:\Users\mooreje\Desktop\sch-40-24 1 in core 11-21-2012 Y_07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90600"/>
            <a:ext cx="44799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descr="C:\Users\mooreje\Desktop\D-1 Zone 4_5_21_13 MIC Y_14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990600"/>
            <a:ext cx="44799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Placeholder 4"/>
          <p:cNvSpPr txBox="1">
            <a:spLocks noChangeArrowheads="1"/>
          </p:cNvSpPr>
          <p:nvPr/>
        </p:nvSpPr>
        <p:spPr bwMode="auto">
          <a:xfrm>
            <a:off x="152400" y="5486400"/>
            <a:ext cx="42672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pPr algn="ctr">
              <a:spcBef>
                <a:spcPct val="20000"/>
              </a:spcBef>
            </a:pPr>
            <a:r>
              <a:rPr lang="en-US" altLang="en-US" sz="1600" b="1" dirty="0"/>
              <a:t>Atmospheric-generated Foamed Cement </a:t>
            </a:r>
          </a:p>
          <a:p>
            <a:pPr algn="ctr">
              <a:spcBef>
                <a:spcPct val="20000"/>
              </a:spcBef>
            </a:pPr>
            <a:r>
              <a:rPr lang="en-US" altLang="en-US" sz="1600" b="1" dirty="0"/>
              <a:t>30% Foam Quality</a:t>
            </a:r>
          </a:p>
          <a:p>
            <a:pPr algn="ctr">
              <a:spcBef>
                <a:spcPct val="20000"/>
              </a:spcBef>
            </a:pPr>
            <a:r>
              <a:rPr lang="en-US" altLang="en-US" sz="1600" b="1" dirty="0"/>
              <a:t>Permeability ~19 mD</a:t>
            </a:r>
          </a:p>
        </p:txBody>
      </p:sp>
      <p:sp>
        <p:nvSpPr>
          <p:cNvPr id="27655" name="Text Placeholder 4"/>
          <p:cNvSpPr txBox="1">
            <a:spLocks noChangeArrowheads="1"/>
          </p:cNvSpPr>
          <p:nvPr/>
        </p:nvSpPr>
        <p:spPr bwMode="auto">
          <a:xfrm>
            <a:off x="4600575" y="5486400"/>
            <a:ext cx="439102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pPr algn="ctr">
              <a:spcBef>
                <a:spcPct val="20000"/>
              </a:spcBef>
            </a:pPr>
            <a:r>
              <a:rPr lang="en-US" altLang="en-US" sz="1600" b="1" dirty="0"/>
              <a:t>Field-generated Foamed Cement </a:t>
            </a:r>
          </a:p>
          <a:p>
            <a:pPr algn="ctr">
              <a:spcBef>
                <a:spcPct val="20000"/>
              </a:spcBef>
            </a:pPr>
            <a:r>
              <a:rPr lang="en-US" altLang="en-US" sz="1600" b="1" dirty="0"/>
              <a:t>33.6% Foam Quality (Calculated)</a:t>
            </a:r>
          </a:p>
          <a:p>
            <a:pPr algn="ctr">
              <a:spcBef>
                <a:spcPct val="20000"/>
              </a:spcBef>
            </a:pPr>
            <a:r>
              <a:rPr lang="en-US" altLang="en-US" sz="1600" b="1" dirty="0"/>
              <a:t>Permeability 0.09 mD</a:t>
            </a:r>
          </a:p>
        </p:txBody>
      </p:sp>
      <p:sp>
        <p:nvSpPr>
          <p:cNvPr id="9" name="Rectangle 8"/>
          <p:cNvSpPr/>
          <p:nvPr/>
        </p:nvSpPr>
        <p:spPr>
          <a:xfrm>
            <a:off x="8308" y="6553200"/>
            <a:ext cx="8386571" cy="276999"/>
          </a:xfrm>
          <a:prstGeom prst="rect">
            <a:avLst/>
          </a:prstGeom>
        </p:spPr>
        <p:txBody>
          <a:bodyPr wrap="square">
            <a:spAutoFit/>
          </a:bodyPr>
          <a:lstStyle/>
          <a:p>
            <a:r>
              <a:rPr lang="en-US" altLang="en-US" sz="1200" b="1" dirty="0"/>
              <a:t>Details available in SPE-170298-MS, </a:t>
            </a:r>
            <a:r>
              <a:rPr lang="en-US" sz="1200" b="1" dirty="0"/>
              <a:t>SPE-180333-MS, </a:t>
            </a:r>
            <a:r>
              <a:rPr lang="en-US" altLang="en-US" sz="1200" b="1" dirty="0"/>
              <a:t>SPE-180337-MS, SPE-180278-MS, OTC-25994-MS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28600"/>
            <a:ext cx="6856413" cy="1143000"/>
          </a:xfrm>
        </p:spPr>
        <p:txBody>
          <a:bodyPr/>
          <a:lstStyle/>
          <a:p>
            <a:r>
              <a:rPr lang="en-US" altLang="en-US" dirty="0"/>
              <a:t>What is Foamed Cement?</a:t>
            </a:r>
          </a:p>
        </p:txBody>
      </p:sp>
      <p:sp>
        <p:nvSpPr>
          <p:cNvPr id="11268" name="Slide Number Placeholder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262B6DA2-F979-4E4F-9971-5840279704DC}" type="slidenum">
              <a:rPr lang="en-US" altLang="en-US" sz="1200" smtClean="0">
                <a:solidFill>
                  <a:srgbClr val="FFFFFF"/>
                </a:solidFill>
              </a:rPr>
              <a:pPr/>
              <a:t>4</a:t>
            </a:fld>
            <a:endParaRPr lang="en-US" altLang="en-US" sz="1200" dirty="0">
              <a:solidFill>
                <a:srgbClr val="FFFFFF"/>
              </a:solidFill>
            </a:endParaRPr>
          </a:p>
        </p:txBody>
      </p:sp>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385888"/>
            <a:ext cx="2681288"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050" y="3976688"/>
            <a:ext cx="26797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7"/>
          <p:cNvSpPr>
            <a:spLocks noChangeArrowheads="1"/>
          </p:cNvSpPr>
          <p:nvPr/>
        </p:nvSpPr>
        <p:spPr bwMode="auto">
          <a:xfrm>
            <a:off x="6902450" y="2147888"/>
            <a:ext cx="574675" cy="592137"/>
          </a:xfrm>
          <a:prstGeom prst="rect">
            <a:avLst/>
          </a:prstGeom>
          <a:noFill/>
          <a:ln w="952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dirty="0">
              <a:solidFill>
                <a:schemeClr val="bg1"/>
              </a:solidFill>
            </a:endParaRPr>
          </a:p>
        </p:txBody>
      </p:sp>
      <p:cxnSp>
        <p:nvCxnSpPr>
          <p:cNvPr id="11272" name="Straight Arrow Connector 8"/>
          <p:cNvCxnSpPr>
            <a:cxnSpLocks noChangeShapeType="1"/>
            <a:endCxn id="11270" idx="0"/>
          </p:cNvCxnSpPr>
          <p:nvPr/>
        </p:nvCxnSpPr>
        <p:spPr bwMode="auto">
          <a:xfrm>
            <a:off x="7283450" y="2778125"/>
            <a:ext cx="425450" cy="1198563"/>
          </a:xfrm>
          <a:prstGeom prst="straightConnector1">
            <a:avLst/>
          </a:prstGeom>
          <a:noFill/>
          <a:ln w="9525" algn="ctr">
            <a:solidFill>
              <a:srgbClr val="FFFF00"/>
            </a:solidFill>
            <a:round/>
            <a:headEnd/>
            <a:tailEnd type="triangle" w="med" len="med"/>
          </a:ln>
        </p:spPr>
      </p:cxnSp>
      <p:sp>
        <p:nvSpPr>
          <p:cNvPr id="3" name="Content Placeholder 2"/>
          <p:cNvSpPr>
            <a:spLocks noGrp="1"/>
          </p:cNvSpPr>
          <p:nvPr>
            <p:ph idx="1"/>
          </p:nvPr>
        </p:nvSpPr>
        <p:spPr>
          <a:xfrm>
            <a:off x="417513" y="1295400"/>
            <a:ext cx="5951537" cy="5257800"/>
          </a:xfrm>
        </p:spPr>
        <p:txBody>
          <a:bodyPr/>
          <a:lstStyle/>
          <a:p>
            <a:pPr marL="0" indent="0">
              <a:buFont typeface="Arial" panose="020B0604020202020204" pitchFamily="34" charset="0"/>
              <a:buNone/>
              <a:defRPr/>
            </a:pPr>
            <a:r>
              <a:rPr lang="en-US" sz="2600" dirty="0"/>
              <a:t>Mixture of cement, foaming agents </a:t>
            </a:r>
          </a:p>
          <a:p>
            <a:pPr marL="0" indent="0">
              <a:buFont typeface="Arial" panose="020B0604020202020204" pitchFamily="34" charset="0"/>
              <a:buNone/>
              <a:defRPr/>
            </a:pPr>
            <a:r>
              <a:rPr lang="en-US" sz="2600" dirty="0"/>
              <a:t>and N</a:t>
            </a:r>
            <a:r>
              <a:rPr lang="en-US" sz="2600" baseline="-25000" dirty="0"/>
              <a:t>2</a:t>
            </a:r>
            <a:r>
              <a:rPr lang="en-US" sz="2600" dirty="0"/>
              <a:t> gas</a:t>
            </a:r>
          </a:p>
          <a:p>
            <a:pPr lvl="1">
              <a:buFont typeface="Wingdings" panose="05000000000000000000" pitchFamily="2" charset="2"/>
              <a:buChar char="v"/>
              <a:defRPr/>
            </a:pPr>
            <a:r>
              <a:rPr lang="en-US" sz="2000" dirty="0"/>
              <a:t>Bubble Size Distribution (BSD) – small, evenly distributed, unconnected</a:t>
            </a:r>
          </a:p>
          <a:p>
            <a:pPr lvl="1">
              <a:defRPr/>
            </a:pPr>
            <a:endParaRPr lang="en-US" sz="1200" dirty="0"/>
          </a:p>
          <a:p>
            <a:pPr>
              <a:defRPr/>
            </a:pPr>
            <a:r>
              <a:rPr lang="en-US" sz="2400" dirty="0"/>
              <a:t>Ultra low-density (lightweight)</a:t>
            </a:r>
          </a:p>
          <a:p>
            <a:pPr>
              <a:defRPr/>
            </a:pPr>
            <a:r>
              <a:rPr lang="en-US" sz="2400" dirty="0"/>
              <a:t>Unique resistance to temperature &amp; pressure-induced stresses</a:t>
            </a:r>
          </a:p>
          <a:p>
            <a:pPr>
              <a:defRPr/>
            </a:pPr>
            <a:r>
              <a:rPr lang="en-US" sz="2400" dirty="0"/>
              <a:t>Minimal shrinkage</a:t>
            </a:r>
          </a:p>
          <a:p>
            <a:pPr>
              <a:defRPr/>
            </a:pPr>
            <a:r>
              <a:rPr lang="en-US" sz="2400" dirty="0"/>
              <a:t>Provides superior gas migration protection</a:t>
            </a:r>
          </a:p>
          <a:p>
            <a:pPr marL="0" indent="0">
              <a:buFont typeface="Arial" panose="020B0604020202020204" pitchFamily="34" charset="0"/>
              <a:buNone/>
              <a:defRPr/>
            </a:pPr>
            <a:endParaRPr lang="en-US" sz="2000" dirty="0"/>
          </a:p>
          <a:p>
            <a:pPr marL="0" indent="0">
              <a:buFont typeface="Arial" panose="020B0604020202020204" pitchFamily="34" charset="0"/>
              <a:buNone/>
              <a:defRPr/>
            </a:pPr>
            <a:r>
              <a:rPr lang="en-US" sz="2400" b="1" i="1" dirty="0"/>
              <a:t>Much is assumed about </a:t>
            </a:r>
            <a:r>
              <a:rPr lang="en-US" sz="2400" b="1" i="1" dirty="0" smtClean="0"/>
              <a:t>field-generated properties</a:t>
            </a:r>
            <a:endParaRPr lang="en-US" sz="2400" b="1" i="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6200"/>
            <a:ext cx="7772400" cy="1143000"/>
          </a:xfrm>
        </p:spPr>
        <p:txBody>
          <a:bodyPr>
            <a:normAutofit/>
          </a:bodyPr>
          <a:lstStyle/>
          <a:p>
            <a:r>
              <a:rPr lang="en-US" dirty="0">
                <a:solidFill>
                  <a:schemeClr val="tx1"/>
                </a:solidFill>
              </a:rPr>
              <a:t>Research Scope</a:t>
            </a:r>
          </a:p>
        </p:txBody>
      </p:sp>
      <p:sp>
        <p:nvSpPr>
          <p:cNvPr id="5" name="Content Placeholder 6"/>
          <p:cNvSpPr>
            <a:spLocks noGrp="1"/>
          </p:cNvSpPr>
          <p:nvPr>
            <p:ph sz="half" idx="4294967295"/>
          </p:nvPr>
        </p:nvSpPr>
        <p:spPr>
          <a:xfrm>
            <a:off x="236270" y="1540250"/>
            <a:ext cx="3062314" cy="4227776"/>
          </a:xfrm>
        </p:spPr>
        <p:txBody>
          <a:bodyPr>
            <a:noAutofit/>
          </a:bodyPr>
          <a:lstStyle/>
          <a:p>
            <a:pPr marL="0" indent="0">
              <a:buNone/>
            </a:pPr>
            <a:r>
              <a:rPr lang="en-US" sz="2400" b="1" dirty="0"/>
              <a:t>Lab </a:t>
            </a:r>
          </a:p>
          <a:p>
            <a:r>
              <a:rPr lang="en-US" sz="1800" dirty="0"/>
              <a:t>Generated atmospheric samples using API RP 10 B-4 procedures</a:t>
            </a:r>
          </a:p>
          <a:p>
            <a:r>
              <a:rPr lang="en-US" sz="1800" dirty="0"/>
              <a:t>Class H slurry @ 16.5 lb/gal</a:t>
            </a:r>
          </a:p>
          <a:p>
            <a:pPr marL="591740" lvl="1" indent="-342900"/>
            <a:r>
              <a:rPr lang="en-US" sz="1800" dirty="0"/>
              <a:t>2 recipes, 4 foam qualities (entrained gas by volume)</a:t>
            </a:r>
          </a:p>
          <a:p>
            <a:pPr marL="248840" lvl="1" indent="0">
              <a:buNone/>
            </a:pPr>
            <a:endParaRPr lang="en-US" sz="1800" dirty="0"/>
          </a:p>
          <a:p>
            <a:pPr marL="0" indent="0">
              <a:buNone/>
            </a:pPr>
            <a:r>
              <a:rPr lang="en-US" sz="2400" b="1" dirty="0"/>
              <a:t>Field </a:t>
            </a:r>
          </a:p>
          <a:p>
            <a:r>
              <a:rPr lang="en-US" sz="1800" dirty="0"/>
              <a:t>Samples collected at </a:t>
            </a:r>
            <a:r>
              <a:rPr lang="en-US" sz="1800" i="1" dirty="0"/>
              <a:t>three</a:t>
            </a:r>
            <a:r>
              <a:rPr lang="en-US" sz="1800" dirty="0"/>
              <a:t> industry sites using well completion equipment  across a range of foam qualities and pressures</a:t>
            </a:r>
          </a:p>
        </p:txBody>
      </p:sp>
      <p:sp>
        <p:nvSpPr>
          <p:cNvPr id="6" name="Content Placeholder 11"/>
          <p:cNvSpPr txBox="1">
            <a:spLocks/>
          </p:cNvSpPr>
          <p:nvPr/>
        </p:nvSpPr>
        <p:spPr>
          <a:xfrm>
            <a:off x="4897581" y="1557804"/>
            <a:ext cx="2637718" cy="4365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solidFill>
                <a:latin typeface="+mn-lt"/>
              </a:rPr>
              <a:t>Visualization </a:t>
            </a:r>
          </a:p>
          <a:p>
            <a:r>
              <a:rPr lang="en-US" sz="1800" dirty="0">
                <a:solidFill>
                  <a:schemeClr val="tx1"/>
                </a:solidFill>
                <a:latin typeface="+mn-lt"/>
              </a:rPr>
              <a:t>Multi-scale computed tomography scanning </a:t>
            </a:r>
          </a:p>
          <a:p>
            <a:r>
              <a:rPr lang="en-US" sz="1800" dirty="0">
                <a:solidFill>
                  <a:schemeClr val="tx1"/>
                </a:solidFill>
                <a:latin typeface="+mn-lt"/>
              </a:rPr>
              <a:t>SEM </a:t>
            </a:r>
          </a:p>
          <a:p>
            <a:pPr marL="0" indent="0">
              <a:buNone/>
            </a:pPr>
            <a:endParaRPr lang="en-US" sz="1800" dirty="0">
              <a:solidFill>
                <a:schemeClr val="tx1"/>
              </a:solidFill>
              <a:latin typeface="+mn-lt"/>
            </a:endParaRPr>
          </a:p>
          <a:p>
            <a:pPr marL="0" indent="0">
              <a:buNone/>
            </a:pPr>
            <a:r>
              <a:rPr lang="en-US" sz="2400" b="1" dirty="0">
                <a:solidFill>
                  <a:schemeClr val="tx1"/>
                </a:solidFill>
                <a:latin typeface="+mn-lt"/>
              </a:rPr>
              <a:t>Mechanical testing </a:t>
            </a:r>
          </a:p>
          <a:p>
            <a:r>
              <a:rPr lang="en-US" sz="1800" dirty="0">
                <a:solidFill>
                  <a:schemeClr val="tx1"/>
                </a:solidFill>
                <a:latin typeface="+mn-lt"/>
              </a:rPr>
              <a:t>Porosity, permeability and strength measurements (Young’s Modulus)</a:t>
            </a:r>
          </a:p>
          <a:p>
            <a:pPr marL="0" indent="0">
              <a:buNone/>
            </a:pPr>
            <a:endParaRPr lang="en-US" sz="1800" dirty="0">
              <a:solidFill>
                <a:schemeClr val="tx1"/>
              </a:solidFill>
              <a:latin typeface="+mn-lt"/>
            </a:endParaRPr>
          </a:p>
          <a:p>
            <a:pPr marL="0" indent="0">
              <a:buNone/>
            </a:pPr>
            <a:r>
              <a:rPr lang="en-US" sz="2400" b="1" dirty="0">
                <a:solidFill>
                  <a:schemeClr val="tx1"/>
                </a:solidFill>
                <a:latin typeface="+mn-lt"/>
              </a:rPr>
              <a:t>Simulation </a:t>
            </a:r>
          </a:p>
          <a:p>
            <a:r>
              <a:rPr lang="en-US" sz="1800" dirty="0">
                <a:solidFill>
                  <a:schemeClr val="tx1"/>
                </a:solidFill>
                <a:latin typeface="+mn-lt"/>
              </a:rPr>
              <a:t>LAMMPS modeling of discrete air voids + slurry </a:t>
            </a:r>
          </a:p>
        </p:txBody>
      </p:sp>
      <p:sp>
        <p:nvSpPr>
          <p:cNvPr id="7" name="TextBox 6"/>
          <p:cNvSpPr txBox="1"/>
          <p:nvPr/>
        </p:nvSpPr>
        <p:spPr>
          <a:xfrm>
            <a:off x="772582" y="1066800"/>
            <a:ext cx="1665818" cy="461665"/>
          </a:xfrm>
          <a:prstGeom prst="rect">
            <a:avLst/>
          </a:prstGeom>
          <a:noFill/>
        </p:spPr>
        <p:txBody>
          <a:bodyPr wrap="square" rtlCol="0">
            <a:spAutoFit/>
          </a:bodyPr>
          <a:lstStyle/>
          <a:p>
            <a:r>
              <a:rPr lang="en-US" b="1" u="sng" dirty="0"/>
              <a:t>Data Sets</a:t>
            </a:r>
          </a:p>
        </p:txBody>
      </p:sp>
      <p:sp>
        <p:nvSpPr>
          <p:cNvPr id="8" name="TextBox 7"/>
          <p:cNvSpPr txBox="1"/>
          <p:nvPr/>
        </p:nvSpPr>
        <p:spPr>
          <a:xfrm>
            <a:off x="4921828" y="1066800"/>
            <a:ext cx="2088572" cy="461665"/>
          </a:xfrm>
          <a:prstGeom prst="rect">
            <a:avLst/>
          </a:prstGeom>
          <a:noFill/>
        </p:spPr>
        <p:txBody>
          <a:bodyPr wrap="square" rtlCol="0">
            <a:spAutoFit/>
          </a:bodyPr>
          <a:lstStyle/>
          <a:p>
            <a:r>
              <a:rPr lang="en-US" b="1" u="sng" dirty="0"/>
              <a:t>Analysis</a:t>
            </a:r>
          </a:p>
        </p:txBody>
      </p:sp>
      <p:pic>
        <p:nvPicPr>
          <p:cNvPr id="12" name="Picture 1"/>
          <p:cNvPicPr>
            <a:picLocks noChangeAspect="1" noChangeArrowheads="1"/>
          </p:cNvPicPr>
          <p:nvPr/>
        </p:nvPicPr>
        <p:blipFill>
          <a:blip r:embed="rId3" cstate="print"/>
          <a:srcRect/>
          <a:stretch>
            <a:fillRect/>
          </a:stretch>
        </p:blipFill>
        <p:spPr bwMode="auto">
          <a:xfrm>
            <a:off x="7719445" y="1811546"/>
            <a:ext cx="1325109" cy="1191023"/>
          </a:xfrm>
          <a:prstGeom prst="rect">
            <a:avLst/>
          </a:prstGeom>
          <a:noFill/>
          <a:ln w="9525">
            <a:noFill/>
            <a:miter lim="800000"/>
            <a:headEnd/>
            <a:tailEnd/>
          </a:ln>
        </p:spPr>
      </p:pic>
      <p:pic>
        <p:nvPicPr>
          <p:cNvPr id="13" name="Picture 4" descr="http://vindum.com/products/images/1588/?300,300,2,100,100,769774652"/>
          <p:cNvPicPr>
            <a:picLocks noChangeAspect="1" noChangeArrowheads="1"/>
          </p:cNvPicPr>
          <p:nvPr/>
        </p:nvPicPr>
        <p:blipFill>
          <a:blip r:embed="rId4" cstate="print">
            <a:lum bright="10000"/>
          </a:blip>
          <a:srcRect/>
          <a:stretch>
            <a:fillRect/>
          </a:stretch>
        </p:blipFill>
        <p:spPr bwMode="auto">
          <a:xfrm>
            <a:off x="7768045" y="3577839"/>
            <a:ext cx="1222761" cy="1222761"/>
          </a:xfrm>
          <a:prstGeom prst="rect">
            <a:avLst/>
          </a:prstGeom>
          <a:noFill/>
        </p:spPr>
      </p:pic>
      <p:pic>
        <p:nvPicPr>
          <p:cNvPr id="14" name="Picture 13" descr="Plug 1C Pore Space Zoomed.JPG"/>
          <p:cNvPicPr>
            <a:picLocks noChangeAspect="1"/>
          </p:cNvPicPr>
          <p:nvPr/>
        </p:nvPicPr>
        <p:blipFill>
          <a:blip r:embed="rId5" cstate="print"/>
          <a:stretch>
            <a:fillRect/>
          </a:stretch>
        </p:blipFill>
        <p:spPr>
          <a:xfrm>
            <a:off x="7535299" y="5155293"/>
            <a:ext cx="1499596" cy="1169307"/>
          </a:xfrm>
          <a:prstGeom prst="rect">
            <a:avLst/>
          </a:prstGeom>
        </p:spPr>
      </p:pic>
      <p:pic>
        <p:nvPicPr>
          <p:cNvPr id="15" name="Picture 3"/>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632" b="53846" l="9864" r="89796">
                        <a14:foregroundMark x1="30952" y1="50855" x2="30952" y2="50855"/>
                        <a14:foregroundMark x1="39456" y1="24359" x2="39456" y2="24359"/>
                        <a14:foregroundMark x1="44218" y1="8120" x2="44218" y2="8120"/>
                        <a14:foregroundMark x1="62245" y1="7265" x2="62245" y2="7265"/>
                        <a14:foregroundMark x1="51701" y1="3632" x2="51701" y2="3632"/>
                      </a14:backgroundRemoval>
                    </a14:imgEffect>
                  </a14:imgLayer>
                </a14:imgProps>
              </a:ext>
              <a:ext uri="{28A0092B-C50C-407E-A947-70E740481C1C}">
                <a14:useLocalDpi xmlns:a14="http://schemas.microsoft.com/office/drawing/2010/main" val="0"/>
              </a:ext>
            </a:extLst>
          </a:blip>
          <a:srcRect b="40074"/>
          <a:stretch/>
        </p:blipFill>
        <p:spPr bwMode="auto">
          <a:xfrm>
            <a:off x="3298584" y="1811546"/>
            <a:ext cx="1351226" cy="1331765"/>
          </a:xfrm>
          <a:prstGeom prst="rect">
            <a:avLst/>
          </a:prstGeom>
          <a:solidFill>
            <a:schemeClr val="tx2"/>
          </a:solid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00888" y="4267200"/>
            <a:ext cx="1375753" cy="2132967"/>
          </a:xfrm>
          <a:prstGeom prst="rect">
            <a:avLst/>
          </a:prstGeom>
        </p:spPr>
      </p:pic>
    </p:spTree>
    <p:extLst>
      <p:ext uri="{BB962C8B-B14F-4D97-AF65-F5344CB8AC3E}">
        <p14:creationId xmlns:p14="http://schemas.microsoft.com/office/powerpoint/2010/main" val="1206706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4638"/>
            <a:ext cx="7086600" cy="1143000"/>
          </a:xfrm>
        </p:spPr>
        <p:txBody>
          <a:bodyPr/>
          <a:lstStyle/>
          <a:p>
            <a:r>
              <a:rPr lang="en-US" altLang="en-US" sz="4000" dirty="0"/>
              <a:t>Where is Foamed Cement Used?</a:t>
            </a:r>
          </a:p>
        </p:txBody>
      </p:sp>
      <p:sp>
        <p:nvSpPr>
          <p:cNvPr id="12291" name="Content Placeholder 2"/>
          <p:cNvSpPr>
            <a:spLocks noGrp="1"/>
          </p:cNvSpPr>
          <p:nvPr>
            <p:ph idx="1"/>
          </p:nvPr>
        </p:nvSpPr>
        <p:spPr>
          <a:xfrm>
            <a:off x="304800" y="1371600"/>
            <a:ext cx="6858000" cy="5029200"/>
          </a:xfrm>
        </p:spPr>
        <p:txBody>
          <a:bodyPr/>
          <a:lstStyle/>
          <a:p>
            <a:r>
              <a:rPr lang="en-US" altLang="en-US" sz="2800" dirty="0"/>
              <a:t>Foamed cement is used globally (onshore and offshore) </a:t>
            </a:r>
          </a:p>
          <a:p>
            <a:pPr lvl="1"/>
            <a:r>
              <a:rPr lang="en-US" altLang="en-US" sz="2400" dirty="0"/>
              <a:t>Middle East, South America, China, Africa, etc.</a:t>
            </a:r>
          </a:p>
          <a:p>
            <a:pPr marL="800100" lvl="3" indent="-342900">
              <a:buFont typeface="Wingdings" panose="05000000000000000000" pitchFamily="2" charset="2"/>
              <a:buChar char="Ø"/>
            </a:pPr>
            <a:endParaRPr lang="en-US" altLang="en-US" dirty="0"/>
          </a:p>
          <a:p>
            <a:r>
              <a:rPr lang="en-US" altLang="en-US" sz="2800" dirty="0"/>
              <a:t>Typically used in:</a:t>
            </a:r>
          </a:p>
          <a:p>
            <a:pPr lvl="1">
              <a:buFont typeface="Arial" panose="020B0604020202020204" pitchFamily="34" charset="0"/>
              <a:buChar char="•"/>
            </a:pPr>
            <a:r>
              <a:rPr lang="en-US" altLang="en-US" sz="2400" dirty="0"/>
              <a:t>Weak formations with shallow flow risk </a:t>
            </a:r>
          </a:p>
          <a:p>
            <a:pPr lvl="2">
              <a:buFont typeface="Wingdings" panose="05000000000000000000" pitchFamily="2" charset="2"/>
              <a:buChar char="Ø"/>
            </a:pPr>
            <a:r>
              <a:rPr lang="en-US" altLang="en-US" sz="2000" dirty="0"/>
              <a:t>Gulf of Mexico</a:t>
            </a:r>
          </a:p>
          <a:p>
            <a:pPr lvl="2">
              <a:buFont typeface="Wingdings" panose="05000000000000000000" pitchFamily="2" charset="2"/>
              <a:buChar char="Ø"/>
            </a:pPr>
            <a:r>
              <a:rPr lang="en-US" altLang="en-US" sz="2000" dirty="0"/>
              <a:t>Fragile formations in California</a:t>
            </a:r>
          </a:p>
          <a:p>
            <a:pPr lvl="2">
              <a:buFont typeface="Wingdings" panose="05000000000000000000" pitchFamily="2" charset="2"/>
              <a:buChar char="Ø"/>
            </a:pPr>
            <a:r>
              <a:rPr lang="en-US" altLang="en-US" sz="2000" dirty="0"/>
              <a:t>Weak/depleted zones in South Texas</a:t>
            </a:r>
          </a:p>
          <a:p>
            <a:pPr lvl="1">
              <a:buFont typeface="Arial" panose="020B0604020202020204" pitchFamily="34" charset="0"/>
              <a:buChar char="•"/>
            </a:pPr>
            <a:r>
              <a:rPr lang="en-US" altLang="en-US" sz="2400" dirty="0"/>
              <a:t>Steam Injection Wells</a:t>
            </a:r>
          </a:p>
          <a:p>
            <a:pPr lvl="1">
              <a:buFont typeface="Arial" panose="020B0604020202020204" pitchFamily="34" charset="0"/>
              <a:buChar char="•"/>
            </a:pPr>
            <a:r>
              <a:rPr lang="en-US" altLang="en-US" sz="2400" dirty="0"/>
              <a:t>Geothermal Wells</a:t>
            </a:r>
          </a:p>
          <a:p>
            <a:pPr lvl="1">
              <a:buFont typeface="Arial" panose="020B0604020202020204" pitchFamily="34" charset="0"/>
              <a:buChar char="•"/>
            </a:pPr>
            <a:r>
              <a:rPr lang="en-US" altLang="en-US" sz="2400" dirty="0"/>
              <a:t>Shale Gas Wells </a:t>
            </a:r>
          </a:p>
          <a:p>
            <a:endParaRPr lang="en-US" altLang="en-US" dirty="0"/>
          </a:p>
        </p:txBody>
      </p:sp>
      <p:sp>
        <p:nvSpPr>
          <p:cNvPr id="12292" name="Slide Number Placeholder 3"/>
          <p:cNvSpPr>
            <a:spLocks noGrp="1" noChangeArrowheads="1"/>
          </p:cNvSpPr>
          <p:nvPr>
            <p:ph type="sldNum" sz="quarter" idx="12"/>
          </p:nvPr>
        </p:nvSpPr>
        <p:spPr bwMode="auto">
          <a:xfrm>
            <a:off x="6553200" y="64008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9520E1BC-4F7A-4CEE-9872-64E727B1B365}" type="slidenum">
              <a:rPr lang="en-US" altLang="en-US" sz="1200" smtClean="0">
                <a:solidFill>
                  <a:srgbClr val="FFFFFF"/>
                </a:solidFill>
              </a:rPr>
              <a:pPr/>
              <a:t>5</a:t>
            </a:fld>
            <a:endParaRPr lang="en-US" altLang="en-US" sz="1200" dirty="0">
              <a:solidFill>
                <a:srgbClr val="FFFFFF"/>
              </a:solidFill>
            </a:endParaRPr>
          </a:p>
        </p:txBody>
      </p:sp>
      <p:pic>
        <p:nvPicPr>
          <p:cNvPr id="12293"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743200"/>
            <a:ext cx="2743200"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0"/>
            <a:ext cx="6856413" cy="914400"/>
          </a:xfrm>
        </p:spPr>
        <p:txBody>
          <a:bodyPr/>
          <a:lstStyle/>
          <a:p>
            <a:r>
              <a:rPr lang="en-US" altLang="en-US" dirty="0"/>
              <a:t>Key Issues</a:t>
            </a:r>
          </a:p>
        </p:txBody>
      </p:sp>
      <p:sp>
        <p:nvSpPr>
          <p:cNvPr id="13315" name="Content Placeholder 2"/>
          <p:cNvSpPr>
            <a:spLocks noGrp="1"/>
          </p:cNvSpPr>
          <p:nvPr>
            <p:ph idx="1"/>
          </p:nvPr>
        </p:nvSpPr>
        <p:spPr>
          <a:xfrm>
            <a:off x="228600" y="838200"/>
            <a:ext cx="7924800" cy="5349874"/>
          </a:xfrm>
        </p:spPr>
        <p:txBody>
          <a:bodyPr/>
          <a:lstStyle/>
          <a:p>
            <a:r>
              <a:rPr lang="en-US" altLang="en-US" sz="2000" dirty="0"/>
              <a:t>Laboratory test defined in American Petroleum Institute’s Recommended Practice (API RP) 10B-4 - </a:t>
            </a:r>
            <a:r>
              <a:rPr lang="en-US" altLang="en-US" sz="2000" i="1" dirty="0"/>
              <a:t>Preparation and testing of Foamed Cement Slurries at Atmospheric Pressure (ISO 10426-4)</a:t>
            </a:r>
          </a:p>
          <a:p>
            <a:pPr lvl="1"/>
            <a:r>
              <a:rPr lang="en-US" altLang="en-US" sz="1800" dirty="0"/>
              <a:t>Very little testing done above atmospheric pressure </a:t>
            </a:r>
          </a:p>
          <a:p>
            <a:endParaRPr lang="en-US" altLang="en-US" sz="1800" dirty="0"/>
          </a:p>
          <a:p>
            <a:r>
              <a:rPr lang="en-US" altLang="en-US" sz="2000" dirty="0"/>
              <a:t>Industry standards for lab testing not always realistic</a:t>
            </a:r>
          </a:p>
          <a:p>
            <a:pPr lvl="1"/>
            <a:r>
              <a:rPr lang="en-US" sz="2000" i="1" dirty="0"/>
              <a:t>“</a:t>
            </a:r>
            <a:r>
              <a:rPr lang="en-US" sz="1800" i="1" dirty="0"/>
              <a:t>Experts said that such tests were not foolproof ....” New York Times Nitrogen-Cement Mix Is Focus of Gulf Inquiry, 2010</a:t>
            </a:r>
            <a:endParaRPr lang="en-US" altLang="en-US" sz="1800" dirty="0"/>
          </a:p>
          <a:p>
            <a:endParaRPr lang="en-US" altLang="en-US" sz="1800" dirty="0"/>
          </a:p>
          <a:p>
            <a:r>
              <a:rPr lang="en-US" altLang="en-US" sz="2000" dirty="0"/>
              <a:t>After The Deepwater Horizon, Macondo Well incident, Foamed Cement was under multiple investigations and inquiries:</a:t>
            </a:r>
          </a:p>
          <a:p>
            <a:pPr lvl="1"/>
            <a:r>
              <a:rPr lang="en-US" altLang="en-US" sz="1800" dirty="0"/>
              <a:t>United States Congressional Inquiries</a:t>
            </a:r>
          </a:p>
          <a:p>
            <a:pPr lvl="1"/>
            <a:r>
              <a:rPr lang="en-US" altLang="en-US" sz="1800" dirty="0"/>
              <a:t>United States Department of Interior (DOI) – United States Coast Guard (USCG) Joint Commission</a:t>
            </a:r>
          </a:p>
          <a:p>
            <a:pPr lvl="1"/>
            <a:r>
              <a:rPr lang="en-US" sz="1800" dirty="0"/>
              <a:t>National Academy of Engineering and National Research Council</a:t>
            </a:r>
            <a:endParaRPr lang="en-US" altLang="en-US" sz="1800" dirty="0"/>
          </a:p>
          <a:p>
            <a:pPr lvl="1"/>
            <a:r>
              <a:rPr lang="en-US" altLang="en-US" sz="1800" dirty="0"/>
              <a:t>Service Companies and Operators – significant uncertainty</a:t>
            </a:r>
          </a:p>
          <a:p>
            <a:pPr lvl="1"/>
            <a:r>
              <a:rPr lang="en-US" altLang="en-US" sz="1800" dirty="0"/>
              <a:t>API Cement Subcommittee 10C formed the </a:t>
            </a:r>
            <a:r>
              <a:rPr lang="en-US" altLang="en-US" sz="1800" i="1" dirty="0"/>
              <a:t>Foamed Cement Work Group</a:t>
            </a:r>
            <a:r>
              <a:rPr lang="en-US" altLang="en-US" sz="1800" dirty="0"/>
              <a:t> to address testing uncertainty</a:t>
            </a:r>
          </a:p>
        </p:txBody>
      </p:sp>
      <p:sp>
        <p:nvSpPr>
          <p:cNvPr id="13316" name="Slide Number Placeholder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DE754CD6-DBA5-4E6B-B475-E2579A979153}" type="slidenum">
              <a:rPr lang="en-US" altLang="en-US" sz="1200" smtClean="0">
                <a:solidFill>
                  <a:srgbClr val="FFFFFF"/>
                </a:solidFill>
              </a:rPr>
              <a:pPr/>
              <a:t>6</a:t>
            </a:fld>
            <a:endParaRPr lang="en-US" altLang="en-US" sz="1200" dirty="0">
              <a:solidFill>
                <a:srgbClr val="FFFFFF"/>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76200"/>
            <a:ext cx="6934200" cy="1143000"/>
          </a:xfrm>
        </p:spPr>
        <p:txBody>
          <a:bodyPr/>
          <a:lstStyle/>
          <a:p>
            <a:r>
              <a:rPr lang="en-US" altLang="en-US" sz="4000" dirty="0"/>
              <a:t>Foamed Cement Research Scope</a:t>
            </a:r>
          </a:p>
        </p:txBody>
      </p:sp>
      <p:sp>
        <p:nvSpPr>
          <p:cNvPr id="3" name="Content Placeholder 2"/>
          <p:cNvSpPr>
            <a:spLocks noGrp="1"/>
          </p:cNvSpPr>
          <p:nvPr>
            <p:ph idx="1"/>
          </p:nvPr>
        </p:nvSpPr>
        <p:spPr>
          <a:xfrm>
            <a:off x="457200" y="1066800"/>
            <a:ext cx="8458200" cy="5289550"/>
          </a:xfrm>
        </p:spPr>
        <p:txBody>
          <a:bodyPr/>
          <a:lstStyle/>
          <a:p>
            <a:pPr marL="0" indent="0">
              <a:spcBef>
                <a:spcPts val="900"/>
              </a:spcBef>
              <a:buFont typeface="Arial" panose="020B0604020202020204" pitchFamily="34" charset="0"/>
              <a:buNone/>
              <a:defRPr/>
            </a:pPr>
            <a:r>
              <a:rPr lang="en-US" sz="2800" dirty="0"/>
              <a:t>Project Description</a:t>
            </a:r>
          </a:p>
          <a:p>
            <a:pPr eaLnBrk="1" hangingPunct="1">
              <a:defRPr/>
            </a:pPr>
            <a:r>
              <a:rPr lang="en-US" altLang="en-US" sz="2200" dirty="0">
                <a:cs typeface="Arial" panose="020B0604020202020204" pitchFamily="34" charset="0"/>
              </a:rPr>
              <a:t>Joint effort between API Sub-Committee 10 and NETL to examine foamed cement generated with lab equipment and field foamed cementing equipment</a:t>
            </a:r>
          </a:p>
          <a:p>
            <a:pPr marL="304800" lvl="1">
              <a:spcBef>
                <a:spcPts val="450"/>
              </a:spcBef>
              <a:defRPr/>
            </a:pPr>
            <a:endParaRPr lang="en-US" sz="1600" dirty="0"/>
          </a:p>
          <a:p>
            <a:pPr marL="0" indent="-209550">
              <a:spcBef>
                <a:spcPts val="450"/>
              </a:spcBef>
              <a:buFont typeface="Arial" panose="020B0604020202020204" pitchFamily="34" charset="0"/>
              <a:buNone/>
              <a:defRPr/>
            </a:pPr>
            <a:r>
              <a:rPr lang="en-US" sz="2800" dirty="0"/>
              <a:t>Research Questions</a:t>
            </a:r>
          </a:p>
          <a:p>
            <a:pPr>
              <a:defRPr/>
            </a:pPr>
            <a:r>
              <a:rPr lang="en-US" sz="2200" dirty="0"/>
              <a:t>What parameters determine BSD (Bubble Size Distribution)?</a:t>
            </a:r>
          </a:p>
          <a:p>
            <a:pPr lvl="1">
              <a:defRPr/>
            </a:pPr>
            <a:r>
              <a:rPr lang="en-US" sz="2000" dirty="0"/>
              <a:t>Pressure? Energy? Geometries of equipment?</a:t>
            </a:r>
          </a:p>
          <a:p>
            <a:pPr>
              <a:defRPr/>
            </a:pPr>
            <a:r>
              <a:rPr lang="en-US" sz="2200" dirty="0"/>
              <a:t>How does BSD impact mechanical behaviors</a:t>
            </a:r>
            <a:r>
              <a:rPr lang="en-US" sz="2200" dirty="0" smtClean="0"/>
              <a:t>?</a:t>
            </a:r>
          </a:p>
          <a:p>
            <a:pPr>
              <a:defRPr/>
            </a:pPr>
            <a:r>
              <a:rPr lang="en-US" sz="2200" dirty="0" smtClean="0"/>
              <a:t>Is the API RP lab test adequate?  Does it need to be improved?</a:t>
            </a:r>
            <a:endParaRPr lang="en-US" sz="2200" dirty="0"/>
          </a:p>
          <a:p>
            <a:pPr marL="0" indent="0">
              <a:buFont typeface="Arial" panose="020B0604020202020204" pitchFamily="34" charset="0"/>
              <a:buNone/>
              <a:defRPr/>
            </a:pPr>
            <a:endParaRPr lang="en-US" sz="1600" dirty="0"/>
          </a:p>
          <a:p>
            <a:pPr marL="0" indent="0">
              <a:spcBef>
                <a:spcPts val="900"/>
              </a:spcBef>
              <a:buFont typeface="Arial" panose="020B0604020202020204" pitchFamily="34" charset="0"/>
              <a:buNone/>
              <a:defRPr/>
            </a:pPr>
            <a:r>
              <a:rPr lang="en-US" sz="2800" dirty="0"/>
              <a:t>Approach</a:t>
            </a:r>
          </a:p>
          <a:p>
            <a:pPr eaLnBrk="1" hangingPunct="1">
              <a:defRPr/>
            </a:pPr>
            <a:r>
              <a:rPr lang="en-US" altLang="en-US" sz="2200" dirty="0">
                <a:cs typeface="Arial" panose="020B0604020202020204" pitchFamily="34" charset="0"/>
              </a:rPr>
              <a:t>Capture representative sets of foamed cement samples generated with both field and laboratory equipment</a:t>
            </a:r>
          </a:p>
        </p:txBody>
      </p:sp>
      <p:sp>
        <p:nvSpPr>
          <p:cNvPr id="14340" name="Slide Number Placeholder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218E7E25-CFA9-4CFA-83D9-65B71F8AFCA1}" type="slidenum">
              <a:rPr lang="en-US" altLang="en-US" sz="1200" smtClean="0">
                <a:solidFill>
                  <a:srgbClr val="FFFFFF"/>
                </a:solidFill>
              </a:rPr>
              <a:pPr/>
              <a:t>7</a:t>
            </a:fld>
            <a:endParaRPr lang="en-US" altLang="en-US" sz="1200" dirty="0">
              <a:solidFill>
                <a:srgbClr val="FFFFFF"/>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3F63029-E9F0-4BAA-872B-D583CEA78ADE}" type="slidenum">
              <a:rPr lang="en-US" altLang="en-US" smtClean="0"/>
              <a:pPr>
                <a:defRPr/>
              </a:pPr>
              <a:t>8</a:t>
            </a:fld>
            <a:endParaRPr lang="en-US" altLang="en-US" dirty="0"/>
          </a:p>
        </p:txBody>
      </p:sp>
      <p:sp>
        <p:nvSpPr>
          <p:cNvPr id="5" name="Title 2"/>
          <p:cNvSpPr txBox="1">
            <a:spLocks/>
          </p:cNvSpPr>
          <p:nvPr/>
        </p:nvSpPr>
        <p:spPr bwMode="auto">
          <a:xfrm>
            <a:off x="202971" y="260268"/>
            <a:ext cx="8685691" cy="60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2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US" smtClean="0"/>
              <a:t>Current Research Scope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 y="1097971"/>
            <a:ext cx="7589520" cy="5607629"/>
          </a:xfrm>
          <a:prstGeom prst="rect">
            <a:avLst/>
          </a:prstGeom>
        </p:spPr>
      </p:pic>
    </p:spTree>
    <p:extLst>
      <p:ext uri="{BB962C8B-B14F-4D97-AF65-F5344CB8AC3E}">
        <p14:creationId xmlns:p14="http://schemas.microsoft.com/office/powerpoint/2010/main" val="2467867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990600" y="152400"/>
            <a:ext cx="6323013" cy="1143000"/>
          </a:xfrm>
        </p:spPr>
        <p:txBody>
          <a:bodyPr/>
          <a:lstStyle/>
          <a:p>
            <a:r>
              <a:rPr lang="en-US" altLang="en-US" dirty="0"/>
              <a:t>Lab vs Field</a:t>
            </a:r>
          </a:p>
        </p:txBody>
      </p:sp>
      <p:sp>
        <p:nvSpPr>
          <p:cNvPr id="15363" name="Slide Number Placeholder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fld id="{62662E84-AFF9-4776-ADB4-D2E6C772FCD3}" type="slidenum">
              <a:rPr lang="en-US" altLang="en-US" sz="1200" smtClean="0">
                <a:solidFill>
                  <a:srgbClr val="FFFFFF"/>
                </a:solidFill>
              </a:rPr>
              <a:pPr/>
              <a:t>9</a:t>
            </a:fld>
            <a:endParaRPr lang="en-US" altLang="en-US" sz="1200" dirty="0">
              <a:solidFill>
                <a:srgbClr val="FFFFFF"/>
              </a:solidFill>
            </a:endParaRP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050" y="1619250"/>
            <a:ext cx="1836738" cy="195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5" name="Group 5"/>
          <p:cNvGrpSpPr>
            <a:grpSpLocks/>
          </p:cNvGrpSpPr>
          <p:nvPr/>
        </p:nvGrpSpPr>
        <p:grpSpPr bwMode="auto">
          <a:xfrm>
            <a:off x="5562600" y="1379538"/>
            <a:ext cx="1031875" cy="2230437"/>
            <a:chOff x="0" y="457199"/>
            <a:chExt cx="1481328" cy="3200400"/>
          </a:xfrm>
        </p:grpSpPr>
        <p:sp>
          <p:nvSpPr>
            <p:cNvPr id="7" name="Snip Same Side Corner Rectangle 7"/>
            <p:cNvSpPr/>
            <p:nvPr/>
          </p:nvSpPr>
          <p:spPr>
            <a:xfrm rot="10800000">
              <a:off x="0" y="457199"/>
              <a:ext cx="1481328" cy="3200400"/>
            </a:xfrm>
            <a:custGeom>
              <a:avLst/>
              <a:gdLst>
                <a:gd name="connsiteX0" fmla="*/ 234701 w 1408176"/>
                <a:gd name="connsiteY0" fmla="*/ 0 h 3200400"/>
                <a:gd name="connsiteX1" fmla="*/ 1173475 w 1408176"/>
                <a:gd name="connsiteY1" fmla="*/ 0 h 3200400"/>
                <a:gd name="connsiteX2" fmla="*/ 1408176 w 1408176"/>
                <a:gd name="connsiteY2" fmla="*/ 234701 h 3200400"/>
                <a:gd name="connsiteX3" fmla="*/ 1408176 w 1408176"/>
                <a:gd name="connsiteY3" fmla="*/ 3200400 h 3200400"/>
                <a:gd name="connsiteX4" fmla="*/ 1408176 w 1408176"/>
                <a:gd name="connsiteY4" fmla="*/ 3200400 h 3200400"/>
                <a:gd name="connsiteX5" fmla="*/ 0 w 1408176"/>
                <a:gd name="connsiteY5" fmla="*/ 3200400 h 3200400"/>
                <a:gd name="connsiteX6" fmla="*/ 0 w 1408176"/>
                <a:gd name="connsiteY6" fmla="*/ 3200400 h 3200400"/>
                <a:gd name="connsiteX7" fmla="*/ 0 w 1408176"/>
                <a:gd name="connsiteY7" fmla="*/ 234701 h 3200400"/>
                <a:gd name="connsiteX8" fmla="*/ 234701 w 1408176"/>
                <a:gd name="connsiteY8" fmla="*/ 0 h 3200400"/>
                <a:gd name="connsiteX0" fmla="*/ 307853 w 1481328"/>
                <a:gd name="connsiteY0" fmla="*/ 0 h 3200400"/>
                <a:gd name="connsiteX1" fmla="*/ 1246627 w 1481328"/>
                <a:gd name="connsiteY1" fmla="*/ 0 h 3200400"/>
                <a:gd name="connsiteX2" fmla="*/ 1481328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73152 w 1481328"/>
                <a:gd name="connsiteY7" fmla="*/ 234701 h 3200400"/>
                <a:gd name="connsiteX8" fmla="*/ 307853 w 1481328"/>
                <a:gd name="connsiteY8" fmla="*/ 0 h 3200400"/>
                <a:gd name="connsiteX0" fmla="*/ 307853 w 1481328"/>
                <a:gd name="connsiteY0" fmla="*/ 0 h 3200400"/>
                <a:gd name="connsiteX1" fmla="*/ 1246627 w 1481328"/>
                <a:gd name="connsiteY1" fmla="*/ 0 h 3200400"/>
                <a:gd name="connsiteX2" fmla="*/ 1481328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73152 w 1481328"/>
                <a:gd name="connsiteY7" fmla="*/ 234701 h 3200400"/>
                <a:gd name="connsiteX8" fmla="*/ 307853 w 1481328"/>
                <a:gd name="connsiteY8" fmla="*/ 0 h 3200400"/>
                <a:gd name="connsiteX0" fmla="*/ 307853 w 1481328"/>
                <a:gd name="connsiteY0" fmla="*/ 0 h 3200400"/>
                <a:gd name="connsiteX1" fmla="*/ 1246627 w 1481328"/>
                <a:gd name="connsiteY1" fmla="*/ 0 h 3200400"/>
                <a:gd name="connsiteX2" fmla="*/ 1481328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73152 w 1481328"/>
                <a:gd name="connsiteY7" fmla="*/ 234701 h 3200400"/>
                <a:gd name="connsiteX8" fmla="*/ 307853 w 1481328"/>
                <a:gd name="connsiteY8" fmla="*/ 0 h 3200400"/>
                <a:gd name="connsiteX0" fmla="*/ 307853 w 1481328"/>
                <a:gd name="connsiteY0" fmla="*/ 0 h 3200400"/>
                <a:gd name="connsiteX1" fmla="*/ 1246627 w 1481328"/>
                <a:gd name="connsiteY1" fmla="*/ 0 h 3200400"/>
                <a:gd name="connsiteX2" fmla="*/ 1481328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73152 w 1481328"/>
                <a:gd name="connsiteY7" fmla="*/ 234701 h 3200400"/>
                <a:gd name="connsiteX8" fmla="*/ 307853 w 1481328"/>
                <a:gd name="connsiteY8" fmla="*/ 0 h 3200400"/>
                <a:gd name="connsiteX0" fmla="*/ 307853 w 1481328"/>
                <a:gd name="connsiteY0" fmla="*/ 0 h 3200400"/>
                <a:gd name="connsiteX1" fmla="*/ 1246627 w 1481328"/>
                <a:gd name="connsiteY1" fmla="*/ 0 h 3200400"/>
                <a:gd name="connsiteX2" fmla="*/ 1481328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121920 w 1481328"/>
                <a:gd name="connsiteY7" fmla="*/ 234701 h 3200400"/>
                <a:gd name="connsiteX8" fmla="*/ 307853 w 1481328"/>
                <a:gd name="connsiteY8" fmla="*/ 0 h 3200400"/>
                <a:gd name="connsiteX0" fmla="*/ 307853 w 1481328"/>
                <a:gd name="connsiteY0" fmla="*/ 0 h 3200400"/>
                <a:gd name="connsiteX1" fmla="*/ 1246627 w 1481328"/>
                <a:gd name="connsiteY1" fmla="*/ 0 h 3200400"/>
                <a:gd name="connsiteX2" fmla="*/ 1481328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121920 w 1481328"/>
                <a:gd name="connsiteY7" fmla="*/ 234701 h 3200400"/>
                <a:gd name="connsiteX8" fmla="*/ 307853 w 1481328"/>
                <a:gd name="connsiteY8" fmla="*/ 0 h 3200400"/>
                <a:gd name="connsiteX0" fmla="*/ 307853 w 1481328"/>
                <a:gd name="connsiteY0" fmla="*/ 0 h 3200400"/>
                <a:gd name="connsiteX1" fmla="*/ 1246627 w 1481328"/>
                <a:gd name="connsiteY1" fmla="*/ 0 h 3200400"/>
                <a:gd name="connsiteX2" fmla="*/ 1481328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121920 w 1481328"/>
                <a:gd name="connsiteY7" fmla="*/ 234701 h 3200400"/>
                <a:gd name="connsiteX8" fmla="*/ 307853 w 1481328"/>
                <a:gd name="connsiteY8" fmla="*/ 0 h 3200400"/>
                <a:gd name="connsiteX0" fmla="*/ 307853 w 1481328"/>
                <a:gd name="connsiteY0" fmla="*/ 0 h 3200400"/>
                <a:gd name="connsiteX1" fmla="*/ 1246627 w 1481328"/>
                <a:gd name="connsiteY1" fmla="*/ 0 h 3200400"/>
                <a:gd name="connsiteX2" fmla="*/ 1432560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121920 w 1481328"/>
                <a:gd name="connsiteY7" fmla="*/ 234701 h 3200400"/>
                <a:gd name="connsiteX8" fmla="*/ 307853 w 1481328"/>
                <a:gd name="connsiteY8" fmla="*/ 0 h 3200400"/>
                <a:gd name="connsiteX0" fmla="*/ 307853 w 1481328"/>
                <a:gd name="connsiteY0" fmla="*/ 0 h 3200400"/>
                <a:gd name="connsiteX1" fmla="*/ 1246627 w 1481328"/>
                <a:gd name="connsiteY1" fmla="*/ 0 h 3200400"/>
                <a:gd name="connsiteX2" fmla="*/ 1432560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121920 w 1481328"/>
                <a:gd name="connsiteY7" fmla="*/ 234701 h 3200400"/>
                <a:gd name="connsiteX8" fmla="*/ 307853 w 1481328"/>
                <a:gd name="connsiteY8"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328" h="3200400">
                  <a:moveTo>
                    <a:pt x="307853" y="0"/>
                  </a:moveTo>
                  <a:lnTo>
                    <a:pt x="1246627" y="0"/>
                  </a:lnTo>
                  <a:cubicBezTo>
                    <a:pt x="1308605" y="78234"/>
                    <a:pt x="1334006" y="95507"/>
                    <a:pt x="1432560" y="234701"/>
                  </a:cubicBezTo>
                  <a:cubicBezTo>
                    <a:pt x="1432560" y="1223267"/>
                    <a:pt x="1432560" y="2211834"/>
                    <a:pt x="1481328" y="3200400"/>
                  </a:cubicBezTo>
                  <a:lnTo>
                    <a:pt x="1481328" y="3200400"/>
                  </a:lnTo>
                  <a:lnTo>
                    <a:pt x="73152" y="3200400"/>
                  </a:lnTo>
                  <a:lnTo>
                    <a:pt x="0" y="3200400"/>
                  </a:lnTo>
                  <a:cubicBezTo>
                    <a:pt x="73152" y="1907034"/>
                    <a:pt x="97536" y="1223267"/>
                    <a:pt x="121920" y="234701"/>
                  </a:cubicBezTo>
                  <a:cubicBezTo>
                    <a:pt x="196090" y="71123"/>
                    <a:pt x="245875" y="78234"/>
                    <a:pt x="307853" y="0"/>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8" name="Curved Right Arrow 9"/>
            <p:cNvSpPr/>
            <p:nvPr/>
          </p:nvSpPr>
          <p:spPr>
            <a:xfrm>
              <a:off x="132180" y="837602"/>
              <a:ext cx="455793" cy="4578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9" name="Curved Up Arrow 10"/>
            <p:cNvSpPr/>
            <p:nvPr/>
          </p:nvSpPr>
          <p:spPr>
            <a:xfrm rot="16200000">
              <a:off x="836491" y="819278"/>
              <a:ext cx="455573" cy="41933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0" name="Curved Right Arrow 11"/>
            <p:cNvSpPr/>
            <p:nvPr/>
          </p:nvSpPr>
          <p:spPr>
            <a:xfrm>
              <a:off x="132180" y="1600687"/>
              <a:ext cx="455793" cy="45557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 name="Curved Up Arrow 12"/>
            <p:cNvSpPr/>
            <p:nvPr/>
          </p:nvSpPr>
          <p:spPr>
            <a:xfrm rot="16200000">
              <a:off x="835352" y="1581224"/>
              <a:ext cx="457852" cy="41933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2" name="Curved Right Arrow 13"/>
            <p:cNvSpPr/>
            <p:nvPr/>
          </p:nvSpPr>
          <p:spPr>
            <a:xfrm>
              <a:off x="132180" y="2293158"/>
              <a:ext cx="455793" cy="4578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3" name="Curved Up Arrow 14"/>
            <p:cNvSpPr/>
            <p:nvPr/>
          </p:nvSpPr>
          <p:spPr>
            <a:xfrm rot="16200000">
              <a:off x="836491" y="2274834"/>
              <a:ext cx="455573" cy="41933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4" name="Isosceles Triangle 13"/>
            <p:cNvSpPr/>
            <p:nvPr/>
          </p:nvSpPr>
          <p:spPr>
            <a:xfrm flipV="1">
              <a:off x="11396" y="468588"/>
              <a:ext cx="1444865" cy="7972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sp>
        <p:nvSpPr>
          <p:cNvPr id="15" name="Right Arrow 16"/>
          <p:cNvSpPr/>
          <p:nvPr/>
        </p:nvSpPr>
        <p:spPr>
          <a:xfrm>
            <a:off x="3536950" y="1752600"/>
            <a:ext cx="177165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nvGrpSpPr>
          <p:cNvPr id="15367" name="Group 15"/>
          <p:cNvGrpSpPr>
            <a:grpSpLocks/>
          </p:cNvGrpSpPr>
          <p:nvPr/>
        </p:nvGrpSpPr>
        <p:grpSpPr bwMode="auto">
          <a:xfrm>
            <a:off x="2276475" y="1363663"/>
            <a:ext cx="1031875" cy="2222500"/>
            <a:chOff x="4104640" y="974360"/>
            <a:chExt cx="1031875" cy="2222865"/>
          </a:xfrm>
        </p:grpSpPr>
        <p:sp>
          <p:nvSpPr>
            <p:cNvPr id="17" name="Snip Same Side Corner Rectangle 7"/>
            <p:cNvSpPr/>
            <p:nvPr/>
          </p:nvSpPr>
          <p:spPr>
            <a:xfrm rot="10800000">
              <a:off x="4104640" y="990238"/>
              <a:ext cx="1031875" cy="2206987"/>
            </a:xfrm>
            <a:custGeom>
              <a:avLst/>
              <a:gdLst>
                <a:gd name="connsiteX0" fmla="*/ 234701 w 1408176"/>
                <a:gd name="connsiteY0" fmla="*/ 0 h 3200400"/>
                <a:gd name="connsiteX1" fmla="*/ 1173475 w 1408176"/>
                <a:gd name="connsiteY1" fmla="*/ 0 h 3200400"/>
                <a:gd name="connsiteX2" fmla="*/ 1408176 w 1408176"/>
                <a:gd name="connsiteY2" fmla="*/ 234701 h 3200400"/>
                <a:gd name="connsiteX3" fmla="*/ 1408176 w 1408176"/>
                <a:gd name="connsiteY3" fmla="*/ 3200400 h 3200400"/>
                <a:gd name="connsiteX4" fmla="*/ 1408176 w 1408176"/>
                <a:gd name="connsiteY4" fmla="*/ 3200400 h 3200400"/>
                <a:gd name="connsiteX5" fmla="*/ 0 w 1408176"/>
                <a:gd name="connsiteY5" fmla="*/ 3200400 h 3200400"/>
                <a:gd name="connsiteX6" fmla="*/ 0 w 1408176"/>
                <a:gd name="connsiteY6" fmla="*/ 3200400 h 3200400"/>
                <a:gd name="connsiteX7" fmla="*/ 0 w 1408176"/>
                <a:gd name="connsiteY7" fmla="*/ 234701 h 3200400"/>
                <a:gd name="connsiteX8" fmla="*/ 234701 w 1408176"/>
                <a:gd name="connsiteY8" fmla="*/ 0 h 3200400"/>
                <a:gd name="connsiteX0" fmla="*/ 307853 w 1481328"/>
                <a:gd name="connsiteY0" fmla="*/ 0 h 3200400"/>
                <a:gd name="connsiteX1" fmla="*/ 1246627 w 1481328"/>
                <a:gd name="connsiteY1" fmla="*/ 0 h 3200400"/>
                <a:gd name="connsiteX2" fmla="*/ 1481328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73152 w 1481328"/>
                <a:gd name="connsiteY7" fmla="*/ 234701 h 3200400"/>
                <a:gd name="connsiteX8" fmla="*/ 307853 w 1481328"/>
                <a:gd name="connsiteY8" fmla="*/ 0 h 3200400"/>
                <a:gd name="connsiteX0" fmla="*/ 307853 w 1481328"/>
                <a:gd name="connsiteY0" fmla="*/ 0 h 3200400"/>
                <a:gd name="connsiteX1" fmla="*/ 1246627 w 1481328"/>
                <a:gd name="connsiteY1" fmla="*/ 0 h 3200400"/>
                <a:gd name="connsiteX2" fmla="*/ 1481328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73152 w 1481328"/>
                <a:gd name="connsiteY7" fmla="*/ 234701 h 3200400"/>
                <a:gd name="connsiteX8" fmla="*/ 307853 w 1481328"/>
                <a:gd name="connsiteY8" fmla="*/ 0 h 3200400"/>
                <a:gd name="connsiteX0" fmla="*/ 307853 w 1481328"/>
                <a:gd name="connsiteY0" fmla="*/ 0 h 3200400"/>
                <a:gd name="connsiteX1" fmla="*/ 1246627 w 1481328"/>
                <a:gd name="connsiteY1" fmla="*/ 0 h 3200400"/>
                <a:gd name="connsiteX2" fmla="*/ 1481328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73152 w 1481328"/>
                <a:gd name="connsiteY7" fmla="*/ 234701 h 3200400"/>
                <a:gd name="connsiteX8" fmla="*/ 307853 w 1481328"/>
                <a:gd name="connsiteY8" fmla="*/ 0 h 3200400"/>
                <a:gd name="connsiteX0" fmla="*/ 307853 w 1481328"/>
                <a:gd name="connsiteY0" fmla="*/ 0 h 3200400"/>
                <a:gd name="connsiteX1" fmla="*/ 1246627 w 1481328"/>
                <a:gd name="connsiteY1" fmla="*/ 0 h 3200400"/>
                <a:gd name="connsiteX2" fmla="*/ 1481328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73152 w 1481328"/>
                <a:gd name="connsiteY7" fmla="*/ 234701 h 3200400"/>
                <a:gd name="connsiteX8" fmla="*/ 307853 w 1481328"/>
                <a:gd name="connsiteY8" fmla="*/ 0 h 3200400"/>
                <a:gd name="connsiteX0" fmla="*/ 307853 w 1481328"/>
                <a:gd name="connsiteY0" fmla="*/ 0 h 3200400"/>
                <a:gd name="connsiteX1" fmla="*/ 1246627 w 1481328"/>
                <a:gd name="connsiteY1" fmla="*/ 0 h 3200400"/>
                <a:gd name="connsiteX2" fmla="*/ 1481328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121920 w 1481328"/>
                <a:gd name="connsiteY7" fmla="*/ 234701 h 3200400"/>
                <a:gd name="connsiteX8" fmla="*/ 307853 w 1481328"/>
                <a:gd name="connsiteY8" fmla="*/ 0 h 3200400"/>
                <a:gd name="connsiteX0" fmla="*/ 307853 w 1481328"/>
                <a:gd name="connsiteY0" fmla="*/ 0 h 3200400"/>
                <a:gd name="connsiteX1" fmla="*/ 1246627 w 1481328"/>
                <a:gd name="connsiteY1" fmla="*/ 0 h 3200400"/>
                <a:gd name="connsiteX2" fmla="*/ 1481328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121920 w 1481328"/>
                <a:gd name="connsiteY7" fmla="*/ 234701 h 3200400"/>
                <a:gd name="connsiteX8" fmla="*/ 307853 w 1481328"/>
                <a:gd name="connsiteY8" fmla="*/ 0 h 3200400"/>
                <a:gd name="connsiteX0" fmla="*/ 307853 w 1481328"/>
                <a:gd name="connsiteY0" fmla="*/ 0 h 3200400"/>
                <a:gd name="connsiteX1" fmla="*/ 1246627 w 1481328"/>
                <a:gd name="connsiteY1" fmla="*/ 0 h 3200400"/>
                <a:gd name="connsiteX2" fmla="*/ 1481328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121920 w 1481328"/>
                <a:gd name="connsiteY7" fmla="*/ 234701 h 3200400"/>
                <a:gd name="connsiteX8" fmla="*/ 307853 w 1481328"/>
                <a:gd name="connsiteY8" fmla="*/ 0 h 3200400"/>
                <a:gd name="connsiteX0" fmla="*/ 307853 w 1481328"/>
                <a:gd name="connsiteY0" fmla="*/ 0 h 3200400"/>
                <a:gd name="connsiteX1" fmla="*/ 1246627 w 1481328"/>
                <a:gd name="connsiteY1" fmla="*/ 0 h 3200400"/>
                <a:gd name="connsiteX2" fmla="*/ 1432560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121920 w 1481328"/>
                <a:gd name="connsiteY7" fmla="*/ 234701 h 3200400"/>
                <a:gd name="connsiteX8" fmla="*/ 307853 w 1481328"/>
                <a:gd name="connsiteY8" fmla="*/ 0 h 3200400"/>
                <a:gd name="connsiteX0" fmla="*/ 307853 w 1481328"/>
                <a:gd name="connsiteY0" fmla="*/ 0 h 3200400"/>
                <a:gd name="connsiteX1" fmla="*/ 1246627 w 1481328"/>
                <a:gd name="connsiteY1" fmla="*/ 0 h 3200400"/>
                <a:gd name="connsiteX2" fmla="*/ 1432560 w 1481328"/>
                <a:gd name="connsiteY2" fmla="*/ 234701 h 3200400"/>
                <a:gd name="connsiteX3" fmla="*/ 1481328 w 1481328"/>
                <a:gd name="connsiteY3" fmla="*/ 3200400 h 3200400"/>
                <a:gd name="connsiteX4" fmla="*/ 1481328 w 1481328"/>
                <a:gd name="connsiteY4" fmla="*/ 3200400 h 3200400"/>
                <a:gd name="connsiteX5" fmla="*/ 73152 w 1481328"/>
                <a:gd name="connsiteY5" fmla="*/ 3200400 h 3200400"/>
                <a:gd name="connsiteX6" fmla="*/ 0 w 1481328"/>
                <a:gd name="connsiteY6" fmla="*/ 3200400 h 3200400"/>
                <a:gd name="connsiteX7" fmla="*/ 121920 w 1481328"/>
                <a:gd name="connsiteY7" fmla="*/ 234701 h 3200400"/>
                <a:gd name="connsiteX8" fmla="*/ 307853 w 1481328"/>
                <a:gd name="connsiteY8" fmla="*/ 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1328" h="3200400">
                  <a:moveTo>
                    <a:pt x="307853" y="0"/>
                  </a:moveTo>
                  <a:lnTo>
                    <a:pt x="1246627" y="0"/>
                  </a:lnTo>
                  <a:cubicBezTo>
                    <a:pt x="1308605" y="78234"/>
                    <a:pt x="1334006" y="95507"/>
                    <a:pt x="1432560" y="234701"/>
                  </a:cubicBezTo>
                  <a:cubicBezTo>
                    <a:pt x="1432560" y="1223267"/>
                    <a:pt x="1432560" y="2211834"/>
                    <a:pt x="1481328" y="3200400"/>
                  </a:cubicBezTo>
                  <a:lnTo>
                    <a:pt x="1481328" y="3200400"/>
                  </a:lnTo>
                  <a:lnTo>
                    <a:pt x="73152" y="3200400"/>
                  </a:lnTo>
                  <a:lnTo>
                    <a:pt x="0" y="3200400"/>
                  </a:lnTo>
                  <a:cubicBezTo>
                    <a:pt x="73152" y="1907034"/>
                    <a:pt x="97536" y="1223267"/>
                    <a:pt x="121920" y="234701"/>
                  </a:cubicBezTo>
                  <a:cubicBezTo>
                    <a:pt x="196090" y="71123"/>
                    <a:pt x="245875" y="78234"/>
                    <a:pt x="307853" y="0"/>
                  </a:cubicBezTo>
                  <a:close/>
                </a:path>
              </a:pathLst>
            </a:cu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8" name="Rectangle 17"/>
            <p:cNvSpPr/>
            <p:nvPr/>
          </p:nvSpPr>
          <p:spPr>
            <a:xfrm>
              <a:off x="4114800" y="974360"/>
              <a:ext cx="1009650" cy="466725"/>
            </a:xfrm>
            <a:prstGeom prst="rect">
              <a:avLst/>
            </a:prstGeom>
            <a:ln w="3175">
              <a:prstDash val="dashDot"/>
            </a:ln>
            <a:effectLst>
              <a:softEdge rad="31750"/>
            </a:effectLst>
          </p:spPr>
          <p:style>
            <a:lnRef idx="2">
              <a:schemeClr val="dk1"/>
            </a:lnRef>
            <a:fillRef idx="1">
              <a:schemeClr val="lt1"/>
            </a:fillRef>
            <a:effectRef idx="0">
              <a:schemeClr val="dk1"/>
            </a:effectRef>
            <a:fontRef idx="minor">
              <a:schemeClr val="dk1"/>
            </a:fontRef>
          </p:style>
          <p:txBody>
            <a:bodyPr anchor="ctr"/>
            <a:lstStyle/>
            <a:p>
              <a:pPr algn="ctr">
                <a:lnSpc>
                  <a:spcPct val="107000"/>
                </a:lnSpc>
                <a:spcAft>
                  <a:spcPts val="800"/>
                </a:spcAft>
                <a:defRPr/>
              </a:pPr>
              <a:r>
                <a:rPr lang="en-US" sz="1100" dirty="0">
                  <a:ea typeface="Calibri" panose="020F0502020204030204" pitchFamily="34" charset="0"/>
                  <a:cs typeface="Times New Roman" panose="02020603050405020304" pitchFamily="18" charset="0"/>
                </a:rPr>
                <a:t>Air</a:t>
              </a:r>
            </a:p>
          </p:txBody>
        </p:sp>
        <p:sp>
          <p:nvSpPr>
            <p:cNvPr id="19" name="Text Box 7"/>
            <p:cNvSpPr txBox="1"/>
            <p:nvPr/>
          </p:nvSpPr>
          <p:spPr>
            <a:xfrm>
              <a:off x="4234815" y="2146127"/>
              <a:ext cx="695325" cy="2762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nSpc>
                  <a:spcPct val="107000"/>
                </a:lnSpc>
                <a:spcAft>
                  <a:spcPts val="800"/>
                </a:spcAft>
                <a:defRPr/>
              </a:pPr>
              <a:r>
                <a:rPr lang="en-US" sz="1100" dirty="0">
                  <a:ea typeface="Calibri" panose="020F0502020204030204" pitchFamily="34" charset="0"/>
                  <a:cs typeface="Times New Roman" panose="02020603050405020304" pitchFamily="18" charset="0"/>
                </a:rPr>
                <a:t>Cement</a:t>
              </a:r>
            </a:p>
          </p:txBody>
        </p:sp>
      </p:grpSp>
      <p:sp>
        <p:nvSpPr>
          <p:cNvPr id="20" name="Text Box 8"/>
          <p:cNvSpPr txBox="1"/>
          <p:nvPr/>
        </p:nvSpPr>
        <p:spPr>
          <a:xfrm>
            <a:off x="5730875" y="2974975"/>
            <a:ext cx="695325" cy="5524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07000"/>
              </a:lnSpc>
              <a:spcAft>
                <a:spcPts val="800"/>
              </a:spcAft>
              <a:defRPr/>
            </a:pPr>
            <a:r>
              <a:rPr lang="en-US" sz="1100" dirty="0">
                <a:ea typeface="Calibri" panose="020F0502020204030204" pitchFamily="34" charset="0"/>
                <a:cs typeface="Times New Roman" panose="02020603050405020304" pitchFamily="18" charset="0"/>
              </a:rPr>
              <a:t>Air + Cement</a:t>
            </a:r>
          </a:p>
        </p:txBody>
      </p:sp>
      <p:pic>
        <p:nvPicPr>
          <p:cNvPr id="1536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3" y="1568450"/>
            <a:ext cx="1325562" cy="197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70" name="Group 21"/>
          <p:cNvGrpSpPr>
            <a:grpSpLocks/>
          </p:cNvGrpSpPr>
          <p:nvPr/>
        </p:nvGrpSpPr>
        <p:grpSpPr bwMode="auto">
          <a:xfrm>
            <a:off x="1075597" y="4064358"/>
            <a:ext cx="7228461" cy="2565042"/>
            <a:chOff x="-431460" y="1988351"/>
            <a:chExt cx="10140380" cy="3424103"/>
          </a:xfrm>
        </p:grpSpPr>
        <p:sp>
          <p:nvSpPr>
            <p:cNvPr id="15373" name="Rectangle 4"/>
            <p:cNvSpPr>
              <a:spLocks noChangeArrowheads="1"/>
            </p:cNvSpPr>
            <p:nvPr/>
          </p:nvSpPr>
          <p:spPr bwMode="auto">
            <a:xfrm>
              <a:off x="4517368" y="3942557"/>
              <a:ext cx="1936750" cy="487362"/>
            </a:xfrm>
            <a:prstGeom prst="rect">
              <a:avLst/>
            </a:prstGeom>
            <a:gradFill rotWithShape="0">
              <a:gsLst>
                <a:gs pos="0">
                  <a:srgbClr val="B9B9B9"/>
                </a:gs>
                <a:gs pos="50000">
                  <a:srgbClr val="CECECE"/>
                </a:gs>
                <a:gs pos="100000">
                  <a:srgbClr val="B9B9B9"/>
                </a:gs>
              </a:gsLst>
              <a:lin ang="5400000" scaled="1"/>
            </a:gradFill>
            <a:ln w="12700">
              <a:solidFill>
                <a:srgbClr val="41414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dirty="0"/>
            </a:p>
          </p:txBody>
        </p:sp>
        <p:sp>
          <p:nvSpPr>
            <p:cNvPr id="15374" name="Freeform 5"/>
            <p:cNvSpPr>
              <a:spLocks/>
            </p:cNvSpPr>
            <p:nvPr/>
          </p:nvSpPr>
          <p:spPr bwMode="auto">
            <a:xfrm>
              <a:off x="3740150" y="3509963"/>
              <a:ext cx="596900" cy="911225"/>
            </a:xfrm>
            <a:custGeom>
              <a:avLst/>
              <a:gdLst>
                <a:gd name="T0" fmla="*/ 33123 w 865"/>
                <a:gd name="T1" fmla="*/ 403225 h 574"/>
                <a:gd name="T2" fmla="*/ 231859 w 865"/>
                <a:gd name="T3" fmla="*/ 403225 h 574"/>
                <a:gd name="T4" fmla="*/ 231859 w 865"/>
                <a:gd name="T5" fmla="*/ 0 h 574"/>
                <a:gd name="T6" fmla="*/ 364351 w 865"/>
                <a:gd name="T7" fmla="*/ 0 h 574"/>
                <a:gd name="T8" fmla="*/ 364351 w 865"/>
                <a:gd name="T9" fmla="*/ 403225 h 574"/>
                <a:gd name="T10" fmla="*/ 596210 w 865"/>
                <a:gd name="T11" fmla="*/ 403225 h 574"/>
                <a:gd name="T12" fmla="*/ 596210 w 865"/>
                <a:gd name="T13" fmla="*/ 909638 h 574"/>
                <a:gd name="T14" fmla="*/ 0 w 865"/>
                <a:gd name="T15" fmla="*/ 909638 h 574"/>
                <a:gd name="T16" fmla="*/ 0 w 865"/>
                <a:gd name="T17" fmla="*/ 403225 h 574"/>
                <a:gd name="T18" fmla="*/ 33123 w 865"/>
                <a:gd name="T19" fmla="*/ 403225 h 5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65" h="574">
                  <a:moveTo>
                    <a:pt x="48" y="254"/>
                  </a:moveTo>
                  <a:lnTo>
                    <a:pt x="336" y="254"/>
                  </a:lnTo>
                  <a:lnTo>
                    <a:pt x="336" y="0"/>
                  </a:lnTo>
                  <a:lnTo>
                    <a:pt x="528" y="0"/>
                  </a:lnTo>
                  <a:lnTo>
                    <a:pt x="528" y="254"/>
                  </a:lnTo>
                  <a:lnTo>
                    <a:pt x="864" y="254"/>
                  </a:lnTo>
                  <a:lnTo>
                    <a:pt x="864" y="573"/>
                  </a:lnTo>
                  <a:lnTo>
                    <a:pt x="0" y="573"/>
                  </a:lnTo>
                  <a:lnTo>
                    <a:pt x="0" y="254"/>
                  </a:lnTo>
                  <a:lnTo>
                    <a:pt x="48" y="254"/>
                  </a:lnTo>
                </a:path>
              </a:pathLst>
            </a:custGeom>
            <a:gradFill rotWithShape="0">
              <a:gsLst>
                <a:gs pos="0">
                  <a:srgbClr val="B9B9B9"/>
                </a:gs>
                <a:gs pos="50000">
                  <a:srgbClr val="CECECE"/>
                </a:gs>
                <a:gs pos="100000">
                  <a:srgbClr val="B9B9B9"/>
                </a:gs>
              </a:gsLst>
              <a:lin ang="5400000" scaled="1"/>
            </a:gradFill>
            <a:ln w="12700" cap="rnd" cmpd="sng">
              <a:solidFill>
                <a:srgbClr val="41414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375" name="Rectangle 7"/>
            <p:cNvSpPr>
              <a:spLocks noChangeArrowheads="1"/>
            </p:cNvSpPr>
            <p:nvPr/>
          </p:nvSpPr>
          <p:spPr bwMode="auto">
            <a:xfrm>
              <a:off x="3892550" y="2825750"/>
              <a:ext cx="292100" cy="596900"/>
            </a:xfrm>
            <a:prstGeom prst="rect">
              <a:avLst/>
            </a:prstGeom>
            <a:gradFill rotWithShape="0">
              <a:gsLst>
                <a:gs pos="0">
                  <a:srgbClr val="3D3D3D"/>
                </a:gs>
                <a:gs pos="50000">
                  <a:srgbClr val="CECECE"/>
                </a:gs>
                <a:gs pos="100000">
                  <a:srgbClr val="3D3D3D"/>
                </a:gs>
              </a:gsLst>
              <a:lin ang="0" scaled="1"/>
            </a:gradFill>
            <a:ln w="12700">
              <a:solidFill>
                <a:srgbClr val="41414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dirty="0"/>
            </a:p>
          </p:txBody>
        </p:sp>
        <p:sp>
          <p:nvSpPr>
            <p:cNvPr id="15376" name="Rectangle 10"/>
            <p:cNvSpPr>
              <a:spLocks noChangeArrowheads="1"/>
            </p:cNvSpPr>
            <p:nvPr/>
          </p:nvSpPr>
          <p:spPr bwMode="auto">
            <a:xfrm>
              <a:off x="3594100" y="3843337"/>
              <a:ext cx="215900" cy="646112"/>
            </a:xfrm>
            <a:prstGeom prst="rect">
              <a:avLst/>
            </a:prstGeom>
            <a:gradFill rotWithShape="0">
              <a:gsLst>
                <a:gs pos="0">
                  <a:srgbClr val="3D3D3D"/>
                </a:gs>
                <a:gs pos="50000">
                  <a:srgbClr val="CECECE"/>
                </a:gs>
                <a:gs pos="100000">
                  <a:srgbClr val="3D3D3D"/>
                </a:gs>
              </a:gsLst>
              <a:lin ang="5400000" scaled="1"/>
            </a:gradFill>
            <a:ln w="12700">
              <a:solidFill>
                <a:srgbClr val="41414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dirty="0"/>
            </a:p>
          </p:txBody>
        </p:sp>
        <p:sp>
          <p:nvSpPr>
            <p:cNvPr id="15377" name="Rectangle 11"/>
            <p:cNvSpPr>
              <a:spLocks noChangeArrowheads="1"/>
            </p:cNvSpPr>
            <p:nvPr/>
          </p:nvSpPr>
          <p:spPr bwMode="auto">
            <a:xfrm>
              <a:off x="3972322" y="3848189"/>
              <a:ext cx="215900" cy="646112"/>
            </a:xfrm>
            <a:prstGeom prst="rect">
              <a:avLst/>
            </a:prstGeom>
            <a:gradFill rotWithShape="0">
              <a:gsLst>
                <a:gs pos="0">
                  <a:srgbClr val="3D3D3D"/>
                </a:gs>
                <a:gs pos="50000">
                  <a:srgbClr val="CECECE"/>
                </a:gs>
                <a:gs pos="100000">
                  <a:srgbClr val="3D3D3D"/>
                </a:gs>
              </a:gsLst>
              <a:lin ang="5400000" scaled="1"/>
            </a:gradFill>
            <a:ln w="12700">
              <a:solidFill>
                <a:srgbClr val="41414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dirty="0"/>
            </a:p>
          </p:txBody>
        </p:sp>
        <p:sp>
          <p:nvSpPr>
            <p:cNvPr id="15378" name="Rectangle 13"/>
            <p:cNvSpPr>
              <a:spLocks noChangeArrowheads="1"/>
            </p:cNvSpPr>
            <p:nvPr/>
          </p:nvSpPr>
          <p:spPr bwMode="auto">
            <a:xfrm>
              <a:off x="-431460" y="3874312"/>
              <a:ext cx="2553174" cy="48960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1800" b="1" dirty="0"/>
                <a:t>Nitrogen gas</a:t>
              </a:r>
            </a:p>
          </p:txBody>
        </p:sp>
        <p:sp>
          <p:nvSpPr>
            <p:cNvPr id="15379" name="Rectangle 15"/>
            <p:cNvSpPr>
              <a:spLocks noChangeArrowheads="1"/>
            </p:cNvSpPr>
            <p:nvPr/>
          </p:nvSpPr>
          <p:spPr bwMode="auto">
            <a:xfrm>
              <a:off x="2692330" y="1988351"/>
              <a:ext cx="2714255" cy="5306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2000" b="1" dirty="0"/>
                <a:t>Cement Slurry</a:t>
              </a:r>
            </a:p>
          </p:txBody>
        </p:sp>
        <p:sp>
          <p:nvSpPr>
            <p:cNvPr id="15380" name="Rectangle 18"/>
            <p:cNvSpPr>
              <a:spLocks noChangeArrowheads="1"/>
            </p:cNvSpPr>
            <p:nvPr/>
          </p:nvSpPr>
          <p:spPr bwMode="auto">
            <a:xfrm>
              <a:off x="3816350" y="3435350"/>
              <a:ext cx="444500" cy="215900"/>
            </a:xfrm>
            <a:prstGeom prst="rect">
              <a:avLst/>
            </a:prstGeom>
            <a:gradFill rotWithShape="0">
              <a:gsLst>
                <a:gs pos="0">
                  <a:srgbClr val="3D3D3D"/>
                </a:gs>
                <a:gs pos="50000">
                  <a:srgbClr val="CECECE"/>
                </a:gs>
                <a:gs pos="100000">
                  <a:srgbClr val="3D3D3D"/>
                </a:gs>
              </a:gsLst>
              <a:lin ang="0" scaled="1"/>
            </a:gradFill>
            <a:ln w="12700">
              <a:solidFill>
                <a:srgbClr val="41414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dirty="0"/>
            </a:p>
          </p:txBody>
        </p:sp>
        <p:sp>
          <p:nvSpPr>
            <p:cNvPr id="15381" name="Rectangle 19"/>
            <p:cNvSpPr>
              <a:spLocks noChangeArrowheads="1"/>
            </p:cNvSpPr>
            <p:nvPr/>
          </p:nvSpPr>
          <p:spPr bwMode="auto">
            <a:xfrm>
              <a:off x="2442404" y="4881767"/>
              <a:ext cx="1358252" cy="530687"/>
            </a:xfrm>
            <a:prstGeom prst="rect">
              <a:avLst/>
            </a:prstGeom>
            <a:solidFill>
              <a:srgbClr val="FCFEB9"/>
            </a:solidFill>
            <a:ln w="12700">
              <a:solidFill>
                <a:srgbClr val="41414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2000" b="1" dirty="0">
                  <a:solidFill>
                    <a:srgbClr val="414141"/>
                  </a:solidFill>
                </a:rPr>
                <a:t>Choke</a:t>
              </a:r>
            </a:p>
          </p:txBody>
        </p:sp>
        <p:sp>
          <p:nvSpPr>
            <p:cNvPr id="15382" name="Rectangle 20"/>
            <p:cNvSpPr>
              <a:spLocks noChangeArrowheads="1"/>
            </p:cNvSpPr>
            <p:nvPr/>
          </p:nvSpPr>
          <p:spPr bwMode="auto">
            <a:xfrm>
              <a:off x="6652856" y="3903843"/>
              <a:ext cx="3056064" cy="5306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r>
                <a:rPr lang="en-US" altLang="en-US" sz="2000" b="1" dirty="0"/>
                <a:t>Foamed Cement</a:t>
              </a:r>
            </a:p>
          </p:txBody>
        </p:sp>
        <p:sp>
          <p:nvSpPr>
            <p:cNvPr id="15383" name="Line 21"/>
            <p:cNvSpPr>
              <a:spLocks noChangeShapeType="1"/>
            </p:cNvSpPr>
            <p:nvPr/>
          </p:nvSpPr>
          <p:spPr bwMode="auto">
            <a:xfrm flipH="1">
              <a:off x="4038600" y="2564288"/>
              <a:ext cx="794" cy="11763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5384" name="Line 23"/>
            <p:cNvSpPr>
              <a:spLocks noChangeShapeType="1"/>
            </p:cNvSpPr>
            <p:nvPr/>
          </p:nvSpPr>
          <p:spPr bwMode="auto">
            <a:xfrm flipH="1" flipV="1">
              <a:off x="3083118" y="4408170"/>
              <a:ext cx="13167" cy="3698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5385" name="AutoShape 31" descr="75%"/>
            <p:cNvSpPr>
              <a:spLocks noChangeArrowheads="1"/>
            </p:cNvSpPr>
            <p:nvPr/>
          </p:nvSpPr>
          <p:spPr bwMode="auto">
            <a:xfrm>
              <a:off x="4638040" y="4057269"/>
              <a:ext cx="1816078" cy="241922"/>
            </a:xfrm>
            <a:prstGeom prst="rightArrow">
              <a:avLst>
                <a:gd name="adj1" fmla="val 50000"/>
                <a:gd name="adj2" fmla="val 504490"/>
              </a:avLst>
            </a:prstGeom>
            <a:blipFill dpi="0" rotWithShape="0">
              <a:blip r:embed="rId5"/>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dirty="0"/>
            </a:p>
          </p:txBody>
        </p:sp>
        <p:grpSp>
          <p:nvGrpSpPr>
            <p:cNvPr id="15386" name="Group 35"/>
            <p:cNvGrpSpPr>
              <a:grpSpLocks/>
            </p:cNvGrpSpPr>
            <p:nvPr/>
          </p:nvGrpSpPr>
          <p:grpSpPr bwMode="auto">
            <a:xfrm>
              <a:off x="2451100" y="3925888"/>
              <a:ext cx="1130300" cy="487362"/>
              <a:chOff x="1003300" y="3925888"/>
              <a:chExt cx="1130300" cy="487362"/>
            </a:xfrm>
          </p:grpSpPr>
          <p:sp>
            <p:nvSpPr>
              <p:cNvPr id="15389" name="Rectangle 6"/>
              <p:cNvSpPr>
                <a:spLocks noChangeArrowheads="1"/>
              </p:cNvSpPr>
              <p:nvPr/>
            </p:nvSpPr>
            <p:spPr bwMode="auto">
              <a:xfrm>
                <a:off x="1003300" y="3925888"/>
                <a:ext cx="1130300" cy="487362"/>
              </a:xfrm>
              <a:prstGeom prst="rect">
                <a:avLst/>
              </a:prstGeom>
              <a:gradFill rotWithShape="0">
                <a:gsLst>
                  <a:gs pos="0">
                    <a:srgbClr val="B9B9B9"/>
                  </a:gs>
                  <a:gs pos="50000">
                    <a:srgbClr val="CECECE"/>
                  </a:gs>
                  <a:gs pos="100000">
                    <a:srgbClr val="B9B9B9"/>
                  </a:gs>
                </a:gsLst>
                <a:lin ang="5400000" scaled="1"/>
              </a:gradFill>
              <a:ln w="12700">
                <a:solidFill>
                  <a:srgbClr val="41414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dirty="0"/>
              </a:p>
            </p:txBody>
          </p:sp>
          <p:sp>
            <p:nvSpPr>
              <p:cNvPr id="15390" name="Rectangle 9"/>
              <p:cNvSpPr>
                <a:spLocks noChangeArrowheads="1"/>
              </p:cNvSpPr>
              <p:nvPr/>
            </p:nvSpPr>
            <p:spPr bwMode="auto">
              <a:xfrm>
                <a:off x="1419139" y="4186238"/>
                <a:ext cx="520700" cy="215901"/>
              </a:xfrm>
              <a:prstGeom prst="rect">
                <a:avLst/>
              </a:prstGeom>
              <a:gradFill rotWithShape="0">
                <a:gsLst>
                  <a:gs pos="0">
                    <a:srgbClr val="4B000C"/>
                  </a:gs>
                  <a:gs pos="50000">
                    <a:srgbClr val="FC0128"/>
                  </a:gs>
                  <a:gs pos="100000">
                    <a:srgbClr val="4B000C"/>
                  </a:gs>
                </a:gsLst>
                <a:lin ang="5400000" scaled="1"/>
              </a:gradFill>
              <a:ln w="12700">
                <a:solidFill>
                  <a:srgbClr val="41414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dirty="0"/>
              </a:p>
            </p:txBody>
          </p:sp>
          <p:sp>
            <p:nvSpPr>
              <p:cNvPr id="15391" name="Rectangle 40"/>
              <p:cNvSpPr>
                <a:spLocks noChangeArrowheads="1"/>
              </p:cNvSpPr>
              <p:nvPr/>
            </p:nvSpPr>
            <p:spPr bwMode="auto">
              <a:xfrm>
                <a:off x="1419139" y="3925888"/>
                <a:ext cx="520700" cy="208756"/>
              </a:xfrm>
              <a:prstGeom prst="rect">
                <a:avLst/>
              </a:prstGeom>
              <a:gradFill rotWithShape="0">
                <a:gsLst>
                  <a:gs pos="0">
                    <a:srgbClr val="4B000C"/>
                  </a:gs>
                  <a:gs pos="50000">
                    <a:srgbClr val="FC0128"/>
                  </a:gs>
                  <a:gs pos="100000">
                    <a:srgbClr val="4B000C"/>
                  </a:gs>
                </a:gsLst>
                <a:lin ang="5400000" scaled="1"/>
              </a:gradFill>
              <a:ln w="12700">
                <a:solidFill>
                  <a:srgbClr val="41414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endParaRPr lang="en-US" altLang="en-US" dirty="0"/>
              </a:p>
            </p:txBody>
          </p:sp>
        </p:grpSp>
        <p:pic>
          <p:nvPicPr>
            <p:cNvPr id="15387" name="Picture 2" descr="https://image.shutterstock.com/z/stock-vector-set-of-abstract-spinning-vector-logos-collection-of-natural-disasters-signs-weather-forecast-368461289.jpg"/>
            <p:cNvPicPr>
              <a:picLocks noChangeAspect="1" noChangeArrowheads="1"/>
            </p:cNvPicPr>
            <p:nvPr/>
          </p:nvPicPr>
          <p:blipFill>
            <a:blip r:embed="rId6">
              <a:extLst>
                <a:ext uri="{28A0092B-C50C-407E-A947-70E740481C1C}">
                  <a14:useLocalDpi xmlns:a14="http://schemas.microsoft.com/office/drawing/2010/main" val="0"/>
                </a:ext>
              </a:extLst>
            </a:blip>
            <a:srcRect l="54810" t="4880" r="10805" b="62129"/>
            <a:stretch>
              <a:fillRect/>
            </a:stretch>
          </p:blipFill>
          <p:spPr bwMode="auto">
            <a:xfrm>
              <a:off x="3810000" y="3932424"/>
              <a:ext cx="476228" cy="48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8" name="Line 38"/>
            <p:cNvSpPr>
              <a:spLocks noChangeShapeType="1"/>
            </p:cNvSpPr>
            <p:nvPr/>
          </p:nvSpPr>
          <p:spPr bwMode="auto">
            <a:xfrm flipV="1">
              <a:off x="1756602" y="4150517"/>
              <a:ext cx="685801"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15371" name="TextBox 41"/>
          <p:cNvSpPr txBox="1">
            <a:spLocks noChangeArrowheads="1"/>
          </p:cNvSpPr>
          <p:nvPr/>
        </p:nvSpPr>
        <p:spPr bwMode="auto">
          <a:xfrm>
            <a:off x="3363913" y="2032000"/>
            <a:ext cx="207168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pPr algn="ctr"/>
            <a:r>
              <a:rPr lang="en-US" altLang="en-US" sz="2200" dirty="0"/>
              <a:t>API 10B-4 RP Multiblade Blender</a:t>
            </a:r>
          </a:p>
        </p:txBody>
      </p:sp>
      <p:sp>
        <p:nvSpPr>
          <p:cNvPr id="15372" name="TextBox 42"/>
          <p:cNvSpPr txBox="1">
            <a:spLocks noChangeArrowheads="1"/>
          </p:cNvSpPr>
          <p:nvPr/>
        </p:nvSpPr>
        <p:spPr bwMode="auto">
          <a:xfrm>
            <a:off x="152401" y="4495800"/>
            <a:ext cx="2254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itchFamily="8" charset="-128"/>
              </a:defRPr>
            </a:lvl1pPr>
            <a:lvl2pPr marL="742950" indent="-285750">
              <a:defRPr sz="2400">
                <a:solidFill>
                  <a:schemeClr val="tx1"/>
                </a:solidFill>
                <a:latin typeface="Arial" panose="020B0604020202020204" pitchFamily="34" charset="0"/>
                <a:ea typeface="ヒラギノ角ゴ Pro W3" pitchFamily="8" charset="-128"/>
              </a:defRPr>
            </a:lvl2pPr>
            <a:lvl3pPr marL="1143000" indent="-228600">
              <a:defRPr sz="2400">
                <a:solidFill>
                  <a:schemeClr val="tx1"/>
                </a:solidFill>
                <a:latin typeface="Arial" panose="020B0604020202020204" pitchFamily="34" charset="0"/>
                <a:ea typeface="ヒラギノ角ゴ Pro W3" pitchFamily="8" charset="-128"/>
              </a:defRPr>
            </a:lvl3pPr>
            <a:lvl4pPr marL="1600200" indent="-228600">
              <a:defRPr sz="2400">
                <a:solidFill>
                  <a:schemeClr val="tx1"/>
                </a:solidFill>
                <a:latin typeface="Arial" panose="020B0604020202020204" pitchFamily="34" charset="0"/>
                <a:ea typeface="ヒラギノ角ゴ Pro W3" pitchFamily="8" charset="-128"/>
              </a:defRPr>
            </a:lvl4pPr>
            <a:lvl5pPr marL="2057400" indent="-228600">
              <a:defRPr sz="2400">
                <a:solidFill>
                  <a:schemeClr val="tx1"/>
                </a:solidFill>
                <a:latin typeface="Arial" panose="020B0604020202020204" pitchFamily="34" charset="0"/>
                <a:ea typeface="ヒラギノ角ゴ Pro W3" pitchFamily="8"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8" charset="-128"/>
              </a:defRPr>
            </a:lvl9pPr>
          </a:lstStyle>
          <a:p>
            <a:pPr algn="ctr"/>
            <a:r>
              <a:rPr lang="en-US" altLang="en-US" dirty="0"/>
              <a:t>High Pressure N</a:t>
            </a:r>
            <a:r>
              <a:rPr lang="en-US" altLang="en-US" baseline="-25000" dirty="0"/>
              <a:t>2</a:t>
            </a:r>
            <a:r>
              <a:rPr lang="en-US" altLang="en-US" dirty="0"/>
              <a:t> Injection</a:t>
            </a:r>
          </a:p>
        </p:txBody>
      </p:sp>
    </p:spTree>
    <p:extLst>
      <p:ext uri="{BB962C8B-B14F-4D97-AF65-F5344CB8AC3E}">
        <p14:creationId xmlns:p14="http://schemas.microsoft.com/office/powerpoint/2010/main" val="3279082657"/>
      </p:ext>
    </p:extLst>
  </p:cSld>
  <p:clrMapOvr>
    <a:masterClrMapping/>
  </p:clrMapOvr>
</p:sld>
</file>

<file path=ppt/theme/theme1.xml><?xml version="1.0" encoding="utf-8"?>
<a:theme xmlns:a="http://schemas.openxmlformats.org/drawingml/2006/main" name="1_SPE Theme">
  <a:themeElements>
    <a:clrScheme name="SPE">
      <a:dk1>
        <a:srgbClr val="17316A"/>
      </a:dk1>
      <a:lt1>
        <a:sysClr val="window" lastClr="FFFFFF"/>
      </a:lt1>
      <a:dk2>
        <a:srgbClr val="17316A"/>
      </a:dk2>
      <a:lt2>
        <a:srgbClr val="FFFFFE"/>
      </a:lt2>
      <a:accent1>
        <a:srgbClr val="F0AB00"/>
      </a:accent1>
      <a:accent2>
        <a:srgbClr val="89C3E5"/>
      </a:accent2>
      <a:accent3>
        <a:srgbClr val="FCCF18"/>
      </a:accent3>
      <a:accent4>
        <a:srgbClr val="E66A3F"/>
      </a:accent4>
      <a:accent5>
        <a:srgbClr val="8EC02F"/>
      </a:accent5>
      <a:accent6>
        <a:srgbClr val="69A22E"/>
      </a:accent6>
      <a:hlink>
        <a:srgbClr val="F0AB00"/>
      </a:hlink>
      <a:folHlink>
        <a:srgbClr val="89C3E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PE Theme">
  <a:themeElements>
    <a:clrScheme name="SPE">
      <a:dk1>
        <a:srgbClr val="17316A"/>
      </a:dk1>
      <a:lt1>
        <a:sysClr val="window" lastClr="FFFFFF"/>
      </a:lt1>
      <a:dk2>
        <a:srgbClr val="17316A"/>
      </a:dk2>
      <a:lt2>
        <a:srgbClr val="FFFFFE"/>
      </a:lt2>
      <a:accent1>
        <a:srgbClr val="F0AB00"/>
      </a:accent1>
      <a:accent2>
        <a:srgbClr val="89C3E5"/>
      </a:accent2>
      <a:accent3>
        <a:srgbClr val="FCCF18"/>
      </a:accent3>
      <a:accent4>
        <a:srgbClr val="E66A3F"/>
      </a:accent4>
      <a:accent5>
        <a:srgbClr val="8EC02F"/>
      </a:accent5>
      <a:accent6>
        <a:srgbClr val="69A22E"/>
      </a:accent6>
      <a:hlink>
        <a:srgbClr val="F0AB00"/>
      </a:hlink>
      <a:folHlink>
        <a:srgbClr val="89C3E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PE Theme">
  <a:themeElements>
    <a:clrScheme name="SPE">
      <a:dk1>
        <a:srgbClr val="17316A"/>
      </a:dk1>
      <a:lt1>
        <a:sysClr val="window" lastClr="FFFFFF"/>
      </a:lt1>
      <a:dk2>
        <a:srgbClr val="17316A"/>
      </a:dk2>
      <a:lt2>
        <a:srgbClr val="FFFFFE"/>
      </a:lt2>
      <a:accent1>
        <a:srgbClr val="F0AB00"/>
      </a:accent1>
      <a:accent2>
        <a:srgbClr val="89C3E5"/>
      </a:accent2>
      <a:accent3>
        <a:srgbClr val="FCCF18"/>
      </a:accent3>
      <a:accent4>
        <a:srgbClr val="E66A3F"/>
      </a:accent4>
      <a:accent5>
        <a:srgbClr val="8EC02F"/>
      </a:accent5>
      <a:accent6>
        <a:srgbClr val="69A22E"/>
      </a:accent6>
      <a:hlink>
        <a:srgbClr val="F0AB00"/>
      </a:hlink>
      <a:folHlink>
        <a:srgbClr val="89C3E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SPE PP  DL Template July 2015</Template>
  <TotalTime>2274</TotalTime>
  <Words>3136</Words>
  <Application>Microsoft Office PowerPoint</Application>
  <PresentationFormat>On-screen Show (4:3)</PresentationFormat>
  <Paragraphs>568</Paragraphs>
  <Slides>40</Slides>
  <Notes>11</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40</vt:i4>
      </vt:variant>
    </vt:vector>
  </HeadingPairs>
  <TitlesOfParts>
    <vt:vector size="56" baseType="lpstr">
      <vt:lpstr>ＭＳ ゴシック</vt:lpstr>
      <vt:lpstr>MS PGothic</vt:lpstr>
      <vt:lpstr>MS PGothic</vt:lpstr>
      <vt:lpstr>Arial</vt:lpstr>
      <vt:lpstr>Arial Narrow Bold</vt:lpstr>
      <vt:lpstr>Calibri</vt:lpstr>
      <vt:lpstr>Symbol</vt:lpstr>
      <vt:lpstr>Times New Roman</vt:lpstr>
      <vt:lpstr>Univers</vt:lpstr>
      <vt:lpstr>Wingdings</vt:lpstr>
      <vt:lpstr>ヒラギノ角ゴ Pro W3</vt:lpstr>
      <vt:lpstr>1_SPE Theme</vt:lpstr>
      <vt:lpstr>SPE Theme</vt:lpstr>
      <vt:lpstr>2_SPE Theme</vt:lpstr>
      <vt:lpstr>Custom Design</vt:lpstr>
      <vt:lpstr>Chart</vt:lpstr>
      <vt:lpstr>PowerPoint Presentation</vt:lpstr>
      <vt:lpstr>PowerPoint Presentation</vt:lpstr>
      <vt:lpstr>Agenda</vt:lpstr>
      <vt:lpstr>What is Foamed Cement?</vt:lpstr>
      <vt:lpstr>Where is Foamed Cement Used?</vt:lpstr>
      <vt:lpstr>Key Issues</vt:lpstr>
      <vt:lpstr>Foamed Cement Research Scope</vt:lpstr>
      <vt:lpstr>PowerPoint Presentation</vt:lpstr>
      <vt:lpstr>Lab vs Field</vt:lpstr>
      <vt:lpstr>Atmospheric (blender) Foamed Cement</vt:lpstr>
      <vt:lpstr>Atmospheric (blender) Foamed Cement</vt:lpstr>
      <vt:lpstr>Atmospheric (blender) Foamed Cement</vt:lpstr>
      <vt:lpstr>Field Generated Foamed Cement</vt:lpstr>
      <vt:lpstr>Field Collection #1</vt:lpstr>
      <vt:lpstr>Field Collection #2</vt:lpstr>
      <vt:lpstr>Field Collection #3</vt:lpstr>
      <vt:lpstr>Field Generated Foamed Cement</vt:lpstr>
      <vt:lpstr>Field Collection – CT Scans</vt:lpstr>
      <vt:lpstr>Structuring BSD</vt:lpstr>
      <vt:lpstr>Summary and Conclusions</vt:lpstr>
      <vt:lpstr>PowerPoint Presentation</vt:lpstr>
      <vt:lpstr>PowerPoint Presentation</vt:lpstr>
      <vt:lpstr>PowerPoint Presentation</vt:lpstr>
      <vt:lpstr>Future Work</vt:lpstr>
      <vt:lpstr>Proof of Experimental Methodology Confirmed</vt:lpstr>
      <vt:lpstr>PowerPoint Presentation</vt:lpstr>
      <vt:lpstr>PowerPoint Presentation</vt:lpstr>
      <vt:lpstr>Field Collection #1</vt:lpstr>
      <vt:lpstr>FINDINGS – Field Collection #1</vt:lpstr>
      <vt:lpstr>FINDINGS – Field Collection #1</vt:lpstr>
      <vt:lpstr>Field Collection #2</vt:lpstr>
      <vt:lpstr>FINDINGS – Field Collection #2</vt:lpstr>
      <vt:lpstr>FINDINGS – Field Collection #2</vt:lpstr>
      <vt:lpstr>Field Collection #3</vt:lpstr>
      <vt:lpstr>FINDINGS – Field Collection #3</vt:lpstr>
      <vt:lpstr>FINDINGS – Field Collection #3</vt:lpstr>
      <vt:lpstr>PowerPoint Presentation</vt:lpstr>
      <vt:lpstr>Summary and Conclusions</vt:lpstr>
      <vt:lpstr>PowerPoint Presentation</vt:lpstr>
      <vt:lpstr>Research Scope</vt:lpstr>
    </vt:vector>
  </TitlesOfParts>
  <Company>Society of Petroleum Engineers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Cindy Hartley</dc:creator>
  <cp:lastModifiedBy>Microsoft account</cp:lastModifiedBy>
  <cp:revision>199</cp:revision>
  <dcterms:modified xsi:type="dcterms:W3CDTF">2018-12-03T16:22:07Z</dcterms:modified>
</cp:coreProperties>
</file>